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61"/>
  </p:notesMasterIdLst>
  <p:sldIdLst>
    <p:sldId id="458" r:id="rId2"/>
    <p:sldId id="1633" r:id="rId3"/>
    <p:sldId id="459" r:id="rId4"/>
    <p:sldId id="463" r:id="rId5"/>
    <p:sldId id="460" r:id="rId6"/>
    <p:sldId id="461" r:id="rId7"/>
    <p:sldId id="462" r:id="rId8"/>
    <p:sldId id="465" r:id="rId9"/>
    <p:sldId id="464" r:id="rId10"/>
    <p:sldId id="466" r:id="rId11"/>
    <p:sldId id="467" r:id="rId12"/>
    <p:sldId id="468" r:id="rId13"/>
    <p:sldId id="469" r:id="rId14"/>
    <p:sldId id="470" r:id="rId15"/>
    <p:sldId id="471" r:id="rId16"/>
    <p:sldId id="474" r:id="rId17"/>
    <p:sldId id="475" r:id="rId18"/>
    <p:sldId id="476" r:id="rId19"/>
    <p:sldId id="477" r:id="rId20"/>
    <p:sldId id="478" r:id="rId21"/>
    <p:sldId id="479" r:id="rId22"/>
    <p:sldId id="480" r:id="rId23"/>
    <p:sldId id="481" r:id="rId24"/>
    <p:sldId id="482" r:id="rId25"/>
    <p:sldId id="483" r:id="rId26"/>
    <p:sldId id="484" r:id="rId27"/>
    <p:sldId id="485" r:id="rId28"/>
    <p:sldId id="486" r:id="rId29"/>
    <p:sldId id="487" r:id="rId30"/>
    <p:sldId id="488" r:id="rId31"/>
    <p:sldId id="489" r:id="rId32"/>
    <p:sldId id="280" r:id="rId33"/>
    <p:sldId id="264" r:id="rId34"/>
    <p:sldId id="266" r:id="rId35"/>
    <p:sldId id="307" r:id="rId36"/>
    <p:sldId id="530" r:id="rId37"/>
    <p:sldId id="288" r:id="rId38"/>
    <p:sldId id="286" r:id="rId39"/>
    <p:sldId id="287" r:id="rId40"/>
    <p:sldId id="289" r:id="rId41"/>
    <p:sldId id="291" r:id="rId42"/>
    <p:sldId id="265" r:id="rId43"/>
    <p:sldId id="1634" r:id="rId44"/>
    <p:sldId id="1618" r:id="rId45"/>
    <p:sldId id="1619" r:id="rId46"/>
    <p:sldId id="1620" r:id="rId47"/>
    <p:sldId id="1621" r:id="rId48"/>
    <p:sldId id="1622" r:id="rId49"/>
    <p:sldId id="1626" r:id="rId50"/>
    <p:sldId id="1623" r:id="rId51"/>
    <p:sldId id="1624" r:id="rId52"/>
    <p:sldId id="1625" r:id="rId53"/>
    <p:sldId id="1627" r:id="rId54"/>
    <p:sldId id="1632" r:id="rId55"/>
    <p:sldId id="1628" r:id="rId56"/>
    <p:sldId id="1629" r:id="rId57"/>
    <p:sldId id="1630" r:id="rId58"/>
    <p:sldId id="1631" r:id="rId59"/>
    <p:sldId id="457"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6" d="100"/>
          <a:sy n="106" d="100"/>
        </p:scale>
        <p:origin x="65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am\Dropbox\blog\Xilinx%20Journal\poly.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dam\Dropbox\blog\Xilinx%20Journal\poly.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Temperature</a:t>
            </a:r>
            <a:r>
              <a:rPr lang="en-GB" baseline="0"/>
              <a:t> vs Resistance</a:t>
            </a:r>
            <a:endParaRPr lang="en-GB"/>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v>Temperature </c:v>
          </c:tx>
          <c:spPr>
            <a:ln w="19050" cap="rnd">
              <a:solidFill>
                <a:schemeClr val="accent1"/>
              </a:solidFill>
              <a:round/>
            </a:ln>
            <a:effectLst/>
          </c:spPr>
          <c:marker>
            <c:symbol val="none"/>
          </c:marker>
          <c:xVal>
            <c:numRef>
              <c:f>Sheet1!$E$41:$E$302</c:f>
              <c:numCache>
                <c:formatCode>General</c:formatCode>
                <c:ptCount val="262"/>
                <c:pt idx="0">
                  <c:v>100</c:v>
                </c:pt>
                <c:pt idx="1">
                  <c:v>101</c:v>
                </c:pt>
                <c:pt idx="2">
                  <c:v>102</c:v>
                </c:pt>
                <c:pt idx="3">
                  <c:v>103</c:v>
                </c:pt>
                <c:pt idx="4">
                  <c:v>104</c:v>
                </c:pt>
                <c:pt idx="5">
                  <c:v>105</c:v>
                </c:pt>
                <c:pt idx="6">
                  <c:v>106</c:v>
                </c:pt>
                <c:pt idx="7">
                  <c:v>107</c:v>
                </c:pt>
                <c:pt idx="8">
                  <c:v>108</c:v>
                </c:pt>
                <c:pt idx="9">
                  <c:v>109</c:v>
                </c:pt>
                <c:pt idx="10">
                  <c:v>110</c:v>
                </c:pt>
                <c:pt idx="11">
                  <c:v>111</c:v>
                </c:pt>
                <c:pt idx="12">
                  <c:v>112</c:v>
                </c:pt>
                <c:pt idx="13">
                  <c:v>113</c:v>
                </c:pt>
                <c:pt idx="14">
                  <c:v>114</c:v>
                </c:pt>
                <c:pt idx="15">
                  <c:v>115</c:v>
                </c:pt>
                <c:pt idx="16">
                  <c:v>116</c:v>
                </c:pt>
                <c:pt idx="17">
                  <c:v>117</c:v>
                </c:pt>
                <c:pt idx="18">
                  <c:v>118</c:v>
                </c:pt>
                <c:pt idx="19">
                  <c:v>119</c:v>
                </c:pt>
                <c:pt idx="20">
                  <c:v>120</c:v>
                </c:pt>
                <c:pt idx="21">
                  <c:v>121</c:v>
                </c:pt>
                <c:pt idx="22">
                  <c:v>122</c:v>
                </c:pt>
                <c:pt idx="23">
                  <c:v>123</c:v>
                </c:pt>
                <c:pt idx="24">
                  <c:v>124</c:v>
                </c:pt>
                <c:pt idx="25">
                  <c:v>125</c:v>
                </c:pt>
                <c:pt idx="26">
                  <c:v>126</c:v>
                </c:pt>
                <c:pt idx="27">
                  <c:v>127</c:v>
                </c:pt>
                <c:pt idx="28">
                  <c:v>128</c:v>
                </c:pt>
                <c:pt idx="29">
                  <c:v>129</c:v>
                </c:pt>
                <c:pt idx="30">
                  <c:v>130</c:v>
                </c:pt>
                <c:pt idx="31">
                  <c:v>131</c:v>
                </c:pt>
                <c:pt idx="32">
                  <c:v>132</c:v>
                </c:pt>
                <c:pt idx="33">
                  <c:v>133</c:v>
                </c:pt>
                <c:pt idx="34">
                  <c:v>134</c:v>
                </c:pt>
                <c:pt idx="35">
                  <c:v>135</c:v>
                </c:pt>
                <c:pt idx="36">
                  <c:v>136</c:v>
                </c:pt>
                <c:pt idx="37">
                  <c:v>137</c:v>
                </c:pt>
                <c:pt idx="38">
                  <c:v>138</c:v>
                </c:pt>
                <c:pt idx="39">
                  <c:v>139</c:v>
                </c:pt>
                <c:pt idx="40">
                  <c:v>140</c:v>
                </c:pt>
                <c:pt idx="41">
                  <c:v>141</c:v>
                </c:pt>
                <c:pt idx="42">
                  <c:v>142</c:v>
                </c:pt>
                <c:pt idx="43">
                  <c:v>143</c:v>
                </c:pt>
                <c:pt idx="44">
                  <c:v>144</c:v>
                </c:pt>
                <c:pt idx="45">
                  <c:v>145</c:v>
                </c:pt>
                <c:pt idx="46">
                  <c:v>146</c:v>
                </c:pt>
                <c:pt idx="47">
                  <c:v>147</c:v>
                </c:pt>
                <c:pt idx="48">
                  <c:v>148</c:v>
                </c:pt>
                <c:pt idx="49">
                  <c:v>149</c:v>
                </c:pt>
                <c:pt idx="50">
                  <c:v>150</c:v>
                </c:pt>
                <c:pt idx="51">
                  <c:v>151</c:v>
                </c:pt>
                <c:pt idx="52">
                  <c:v>152</c:v>
                </c:pt>
                <c:pt idx="53">
                  <c:v>153</c:v>
                </c:pt>
                <c:pt idx="54">
                  <c:v>154</c:v>
                </c:pt>
                <c:pt idx="55">
                  <c:v>155</c:v>
                </c:pt>
                <c:pt idx="56">
                  <c:v>156</c:v>
                </c:pt>
                <c:pt idx="57">
                  <c:v>157</c:v>
                </c:pt>
                <c:pt idx="58">
                  <c:v>158</c:v>
                </c:pt>
                <c:pt idx="59">
                  <c:v>159</c:v>
                </c:pt>
                <c:pt idx="60">
                  <c:v>160</c:v>
                </c:pt>
                <c:pt idx="61">
                  <c:v>161</c:v>
                </c:pt>
                <c:pt idx="62">
                  <c:v>162</c:v>
                </c:pt>
                <c:pt idx="63">
                  <c:v>163</c:v>
                </c:pt>
                <c:pt idx="64">
                  <c:v>164</c:v>
                </c:pt>
                <c:pt idx="65">
                  <c:v>165</c:v>
                </c:pt>
                <c:pt idx="66">
                  <c:v>166</c:v>
                </c:pt>
                <c:pt idx="67">
                  <c:v>167</c:v>
                </c:pt>
                <c:pt idx="68">
                  <c:v>168</c:v>
                </c:pt>
                <c:pt idx="69">
                  <c:v>169</c:v>
                </c:pt>
                <c:pt idx="70">
                  <c:v>170</c:v>
                </c:pt>
                <c:pt idx="71">
                  <c:v>171</c:v>
                </c:pt>
                <c:pt idx="72">
                  <c:v>172</c:v>
                </c:pt>
                <c:pt idx="73">
                  <c:v>173</c:v>
                </c:pt>
                <c:pt idx="74">
                  <c:v>174</c:v>
                </c:pt>
                <c:pt idx="75">
                  <c:v>175</c:v>
                </c:pt>
                <c:pt idx="76">
                  <c:v>176</c:v>
                </c:pt>
                <c:pt idx="77">
                  <c:v>177</c:v>
                </c:pt>
                <c:pt idx="78">
                  <c:v>178</c:v>
                </c:pt>
                <c:pt idx="79">
                  <c:v>179</c:v>
                </c:pt>
                <c:pt idx="80">
                  <c:v>180</c:v>
                </c:pt>
                <c:pt idx="81">
                  <c:v>181</c:v>
                </c:pt>
                <c:pt idx="82">
                  <c:v>182</c:v>
                </c:pt>
                <c:pt idx="83">
                  <c:v>183</c:v>
                </c:pt>
                <c:pt idx="84">
                  <c:v>184</c:v>
                </c:pt>
                <c:pt idx="85">
                  <c:v>185</c:v>
                </c:pt>
                <c:pt idx="86">
                  <c:v>186</c:v>
                </c:pt>
                <c:pt idx="87">
                  <c:v>187</c:v>
                </c:pt>
                <c:pt idx="88">
                  <c:v>188</c:v>
                </c:pt>
                <c:pt idx="89">
                  <c:v>189</c:v>
                </c:pt>
                <c:pt idx="90">
                  <c:v>190</c:v>
                </c:pt>
                <c:pt idx="91">
                  <c:v>191</c:v>
                </c:pt>
                <c:pt idx="92">
                  <c:v>192</c:v>
                </c:pt>
                <c:pt idx="93">
                  <c:v>193</c:v>
                </c:pt>
                <c:pt idx="94">
                  <c:v>194</c:v>
                </c:pt>
                <c:pt idx="95">
                  <c:v>195</c:v>
                </c:pt>
                <c:pt idx="96">
                  <c:v>196</c:v>
                </c:pt>
                <c:pt idx="97">
                  <c:v>197</c:v>
                </c:pt>
                <c:pt idx="98">
                  <c:v>198</c:v>
                </c:pt>
                <c:pt idx="99">
                  <c:v>199</c:v>
                </c:pt>
                <c:pt idx="100">
                  <c:v>200</c:v>
                </c:pt>
                <c:pt idx="101">
                  <c:v>201</c:v>
                </c:pt>
                <c:pt idx="102">
                  <c:v>202</c:v>
                </c:pt>
                <c:pt idx="103">
                  <c:v>203</c:v>
                </c:pt>
                <c:pt idx="104">
                  <c:v>204</c:v>
                </c:pt>
                <c:pt idx="105">
                  <c:v>205</c:v>
                </c:pt>
                <c:pt idx="106">
                  <c:v>206</c:v>
                </c:pt>
                <c:pt idx="107">
                  <c:v>207</c:v>
                </c:pt>
                <c:pt idx="108">
                  <c:v>208</c:v>
                </c:pt>
                <c:pt idx="109">
                  <c:v>209</c:v>
                </c:pt>
                <c:pt idx="110">
                  <c:v>210</c:v>
                </c:pt>
                <c:pt idx="111">
                  <c:v>211</c:v>
                </c:pt>
                <c:pt idx="112">
                  <c:v>212</c:v>
                </c:pt>
                <c:pt idx="113">
                  <c:v>213</c:v>
                </c:pt>
                <c:pt idx="114">
                  <c:v>214</c:v>
                </c:pt>
                <c:pt idx="115">
                  <c:v>215</c:v>
                </c:pt>
                <c:pt idx="116">
                  <c:v>216</c:v>
                </c:pt>
                <c:pt idx="117">
                  <c:v>217</c:v>
                </c:pt>
                <c:pt idx="118">
                  <c:v>218</c:v>
                </c:pt>
                <c:pt idx="119">
                  <c:v>219</c:v>
                </c:pt>
                <c:pt idx="120">
                  <c:v>220</c:v>
                </c:pt>
                <c:pt idx="121">
                  <c:v>221</c:v>
                </c:pt>
                <c:pt idx="122">
                  <c:v>222</c:v>
                </c:pt>
                <c:pt idx="123">
                  <c:v>223</c:v>
                </c:pt>
                <c:pt idx="124">
                  <c:v>224</c:v>
                </c:pt>
                <c:pt idx="125">
                  <c:v>225</c:v>
                </c:pt>
                <c:pt idx="126">
                  <c:v>226</c:v>
                </c:pt>
                <c:pt idx="127">
                  <c:v>227</c:v>
                </c:pt>
                <c:pt idx="128">
                  <c:v>228</c:v>
                </c:pt>
                <c:pt idx="129">
                  <c:v>229</c:v>
                </c:pt>
                <c:pt idx="130">
                  <c:v>230</c:v>
                </c:pt>
                <c:pt idx="131">
                  <c:v>231</c:v>
                </c:pt>
                <c:pt idx="132">
                  <c:v>232</c:v>
                </c:pt>
                <c:pt idx="133">
                  <c:v>233</c:v>
                </c:pt>
                <c:pt idx="134">
                  <c:v>234</c:v>
                </c:pt>
                <c:pt idx="135">
                  <c:v>235</c:v>
                </c:pt>
                <c:pt idx="136">
                  <c:v>236</c:v>
                </c:pt>
                <c:pt idx="137">
                  <c:v>237</c:v>
                </c:pt>
                <c:pt idx="138">
                  <c:v>238</c:v>
                </c:pt>
                <c:pt idx="139">
                  <c:v>239</c:v>
                </c:pt>
                <c:pt idx="140">
                  <c:v>240</c:v>
                </c:pt>
                <c:pt idx="141">
                  <c:v>241</c:v>
                </c:pt>
                <c:pt idx="142">
                  <c:v>242</c:v>
                </c:pt>
                <c:pt idx="143">
                  <c:v>243</c:v>
                </c:pt>
                <c:pt idx="144">
                  <c:v>244</c:v>
                </c:pt>
                <c:pt idx="145">
                  <c:v>245</c:v>
                </c:pt>
                <c:pt idx="146">
                  <c:v>246</c:v>
                </c:pt>
                <c:pt idx="147">
                  <c:v>247</c:v>
                </c:pt>
                <c:pt idx="148">
                  <c:v>248</c:v>
                </c:pt>
                <c:pt idx="149">
                  <c:v>249</c:v>
                </c:pt>
                <c:pt idx="150">
                  <c:v>250</c:v>
                </c:pt>
                <c:pt idx="151">
                  <c:v>251</c:v>
                </c:pt>
                <c:pt idx="152">
                  <c:v>252</c:v>
                </c:pt>
                <c:pt idx="153">
                  <c:v>253</c:v>
                </c:pt>
                <c:pt idx="154">
                  <c:v>254</c:v>
                </c:pt>
                <c:pt idx="155">
                  <c:v>255</c:v>
                </c:pt>
                <c:pt idx="156">
                  <c:v>256</c:v>
                </c:pt>
                <c:pt idx="157">
                  <c:v>257</c:v>
                </c:pt>
                <c:pt idx="158">
                  <c:v>258</c:v>
                </c:pt>
                <c:pt idx="159">
                  <c:v>259</c:v>
                </c:pt>
                <c:pt idx="160">
                  <c:v>260</c:v>
                </c:pt>
                <c:pt idx="161">
                  <c:v>261</c:v>
                </c:pt>
                <c:pt idx="162">
                  <c:v>262</c:v>
                </c:pt>
                <c:pt idx="163">
                  <c:v>263</c:v>
                </c:pt>
                <c:pt idx="164">
                  <c:v>264</c:v>
                </c:pt>
                <c:pt idx="165">
                  <c:v>265</c:v>
                </c:pt>
                <c:pt idx="166">
                  <c:v>266</c:v>
                </c:pt>
                <c:pt idx="167">
                  <c:v>267</c:v>
                </c:pt>
                <c:pt idx="168">
                  <c:v>268</c:v>
                </c:pt>
                <c:pt idx="169">
                  <c:v>269</c:v>
                </c:pt>
                <c:pt idx="170">
                  <c:v>270</c:v>
                </c:pt>
                <c:pt idx="171">
                  <c:v>271</c:v>
                </c:pt>
                <c:pt idx="172">
                  <c:v>272</c:v>
                </c:pt>
                <c:pt idx="173">
                  <c:v>273</c:v>
                </c:pt>
                <c:pt idx="174">
                  <c:v>274</c:v>
                </c:pt>
                <c:pt idx="175">
                  <c:v>275</c:v>
                </c:pt>
                <c:pt idx="176">
                  <c:v>276</c:v>
                </c:pt>
                <c:pt idx="177">
                  <c:v>277</c:v>
                </c:pt>
                <c:pt idx="178">
                  <c:v>278</c:v>
                </c:pt>
                <c:pt idx="179">
                  <c:v>279</c:v>
                </c:pt>
                <c:pt idx="180">
                  <c:v>280</c:v>
                </c:pt>
                <c:pt idx="181">
                  <c:v>281</c:v>
                </c:pt>
                <c:pt idx="182">
                  <c:v>282</c:v>
                </c:pt>
                <c:pt idx="183">
                  <c:v>283</c:v>
                </c:pt>
                <c:pt idx="184">
                  <c:v>284</c:v>
                </c:pt>
                <c:pt idx="185">
                  <c:v>285</c:v>
                </c:pt>
                <c:pt idx="186">
                  <c:v>286</c:v>
                </c:pt>
                <c:pt idx="187">
                  <c:v>287</c:v>
                </c:pt>
                <c:pt idx="188">
                  <c:v>288</c:v>
                </c:pt>
                <c:pt idx="189">
                  <c:v>289</c:v>
                </c:pt>
                <c:pt idx="190">
                  <c:v>290</c:v>
                </c:pt>
                <c:pt idx="191">
                  <c:v>291</c:v>
                </c:pt>
                <c:pt idx="192">
                  <c:v>292</c:v>
                </c:pt>
                <c:pt idx="193">
                  <c:v>293</c:v>
                </c:pt>
                <c:pt idx="194">
                  <c:v>294</c:v>
                </c:pt>
                <c:pt idx="195">
                  <c:v>295</c:v>
                </c:pt>
                <c:pt idx="196">
                  <c:v>296</c:v>
                </c:pt>
                <c:pt idx="197">
                  <c:v>297</c:v>
                </c:pt>
                <c:pt idx="198">
                  <c:v>298</c:v>
                </c:pt>
                <c:pt idx="199">
                  <c:v>299</c:v>
                </c:pt>
                <c:pt idx="200">
                  <c:v>300</c:v>
                </c:pt>
                <c:pt idx="201">
                  <c:v>301</c:v>
                </c:pt>
                <c:pt idx="202">
                  <c:v>302</c:v>
                </c:pt>
                <c:pt idx="203">
                  <c:v>303</c:v>
                </c:pt>
                <c:pt idx="204">
                  <c:v>304</c:v>
                </c:pt>
                <c:pt idx="205">
                  <c:v>305</c:v>
                </c:pt>
                <c:pt idx="206">
                  <c:v>306</c:v>
                </c:pt>
                <c:pt idx="207">
                  <c:v>307</c:v>
                </c:pt>
                <c:pt idx="208">
                  <c:v>308</c:v>
                </c:pt>
                <c:pt idx="209">
                  <c:v>309</c:v>
                </c:pt>
                <c:pt idx="210">
                  <c:v>310</c:v>
                </c:pt>
                <c:pt idx="211">
                  <c:v>311</c:v>
                </c:pt>
                <c:pt idx="212">
                  <c:v>312</c:v>
                </c:pt>
                <c:pt idx="213">
                  <c:v>313</c:v>
                </c:pt>
                <c:pt idx="214">
                  <c:v>314</c:v>
                </c:pt>
                <c:pt idx="215">
                  <c:v>315</c:v>
                </c:pt>
                <c:pt idx="216">
                  <c:v>316</c:v>
                </c:pt>
                <c:pt idx="217">
                  <c:v>317</c:v>
                </c:pt>
                <c:pt idx="218">
                  <c:v>318</c:v>
                </c:pt>
                <c:pt idx="219">
                  <c:v>319</c:v>
                </c:pt>
                <c:pt idx="220">
                  <c:v>320</c:v>
                </c:pt>
                <c:pt idx="221">
                  <c:v>321</c:v>
                </c:pt>
                <c:pt idx="222">
                  <c:v>322</c:v>
                </c:pt>
                <c:pt idx="223">
                  <c:v>323</c:v>
                </c:pt>
                <c:pt idx="224">
                  <c:v>324</c:v>
                </c:pt>
                <c:pt idx="225">
                  <c:v>325</c:v>
                </c:pt>
                <c:pt idx="226">
                  <c:v>326</c:v>
                </c:pt>
                <c:pt idx="227">
                  <c:v>327</c:v>
                </c:pt>
                <c:pt idx="228">
                  <c:v>328</c:v>
                </c:pt>
                <c:pt idx="229">
                  <c:v>329</c:v>
                </c:pt>
                <c:pt idx="230">
                  <c:v>330</c:v>
                </c:pt>
                <c:pt idx="231">
                  <c:v>331</c:v>
                </c:pt>
                <c:pt idx="232">
                  <c:v>332</c:v>
                </c:pt>
                <c:pt idx="233">
                  <c:v>333</c:v>
                </c:pt>
                <c:pt idx="234">
                  <c:v>334</c:v>
                </c:pt>
                <c:pt idx="235">
                  <c:v>335</c:v>
                </c:pt>
                <c:pt idx="236">
                  <c:v>336</c:v>
                </c:pt>
                <c:pt idx="237">
                  <c:v>337</c:v>
                </c:pt>
                <c:pt idx="238">
                  <c:v>338</c:v>
                </c:pt>
                <c:pt idx="239">
                  <c:v>339</c:v>
                </c:pt>
                <c:pt idx="240">
                  <c:v>340</c:v>
                </c:pt>
                <c:pt idx="241">
                  <c:v>341</c:v>
                </c:pt>
                <c:pt idx="242">
                  <c:v>342</c:v>
                </c:pt>
                <c:pt idx="243">
                  <c:v>343</c:v>
                </c:pt>
                <c:pt idx="244">
                  <c:v>344</c:v>
                </c:pt>
                <c:pt idx="245">
                  <c:v>345</c:v>
                </c:pt>
                <c:pt idx="246">
                  <c:v>346</c:v>
                </c:pt>
                <c:pt idx="247">
                  <c:v>347</c:v>
                </c:pt>
                <c:pt idx="248">
                  <c:v>348</c:v>
                </c:pt>
                <c:pt idx="249">
                  <c:v>349</c:v>
                </c:pt>
                <c:pt idx="250">
                  <c:v>350</c:v>
                </c:pt>
                <c:pt idx="251">
                  <c:v>351</c:v>
                </c:pt>
                <c:pt idx="252">
                  <c:v>352</c:v>
                </c:pt>
                <c:pt idx="253">
                  <c:v>353</c:v>
                </c:pt>
                <c:pt idx="254">
                  <c:v>354</c:v>
                </c:pt>
                <c:pt idx="255">
                  <c:v>355</c:v>
                </c:pt>
                <c:pt idx="256">
                  <c:v>356</c:v>
                </c:pt>
                <c:pt idx="257">
                  <c:v>357</c:v>
                </c:pt>
                <c:pt idx="258">
                  <c:v>358</c:v>
                </c:pt>
                <c:pt idx="259">
                  <c:v>359</c:v>
                </c:pt>
                <c:pt idx="260">
                  <c:v>360</c:v>
                </c:pt>
                <c:pt idx="261">
                  <c:v>361</c:v>
                </c:pt>
              </c:numCache>
            </c:numRef>
          </c:xVal>
          <c:yVal>
            <c:numRef>
              <c:f>Sheet1!$F$41:$F$302</c:f>
              <c:numCache>
                <c:formatCode>0.0000</c:formatCode>
                <c:ptCount val="262"/>
                <c:pt idx="0">
                  <c:v>0</c:v>
                </c:pt>
                <c:pt idx="1">
                  <c:v>2.6257613025451922</c:v>
                </c:pt>
                <c:pt idx="2">
                  <c:v>5.2537050006756925</c:v>
                </c:pt>
                <c:pt idx="3">
                  <c:v>7.8838365451342547</c:v>
                </c:pt>
                <c:pt idx="4">
                  <c:v>10.516161409390012</c:v>
                </c:pt>
                <c:pt idx="5">
                  <c:v>13.150685089773097</c:v>
                </c:pt>
                <c:pt idx="6">
                  <c:v>15.787413105607895</c:v>
                </c:pt>
                <c:pt idx="7">
                  <c:v>18.426350999347669</c:v>
                </c:pt>
                <c:pt idx="8">
                  <c:v>21.067504336710112</c:v>
                </c:pt>
                <c:pt idx="9">
                  <c:v>23.710878706816118</c:v>
                </c:pt>
                <c:pt idx="10">
                  <c:v>26.356479722325346</c:v>
                </c:pt>
                <c:pt idx="11">
                  <c:v>29.004313019577744</c:v>
                </c:pt>
                <c:pt idx="12">
                  <c:v>31.654384258730971</c:v>
                </c:pt>
                <c:pt idx="13">
                  <c:v>34.306699123904679</c:v>
                </c:pt>
                <c:pt idx="14">
                  <c:v>36.961263323319308</c:v>
                </c:pt>
                <c:pt idx="15">
                  <c:v>39.618082589442238</c:v>
                </c:pt>
                <c:pt idx="16">
                  <c:v>42.277162679130718</c:v>
                </c:pt>
                <c:pt idx="17">
                  <c:v>44.938509373777556</c:v>
                </c:pt>
                <c:pt idx="18">
                  <c:v>47.602128479458656</c:v>
                </c:pt>
                <c:pt idx="19">
                  <c:v>50.268025827079633</c:v>
                </c:pt>
                <c:pt idx="20">
                  <c:v>52.936207272525202</c:v>
                </c:pt>
                <c:pt idx="21">
                  <c:v>55.606678696809936</c:v>
                </c:pt>
                <c:pt idx="22">
                  <c:v>58.279446006228582</c:v>
                </c:pt>
                <c:pt idx="23">
                  <c:v>60.954515132507723</c:v>
                </c:pt>
                <c:pt idx="24">
                  <c:v>63.631892032962121</c:v>
                </c:pt>
                <c:pt idx="25">
                  <c:v>66.311582690645878</c:v>
                </c:pt>
                <c:pt idx="26">
                  <c:v>68.993593114512962</c:v>
                </c:pt>
                <c:pt idx="27">
                  <c:v>71.677929339567896</c:v>
                </c:pt>
                <c:pt idx="28">
                  <c:v>74.364597427032251</c:v>
                </c:pt>
                <c:pt idx="29">
                  <c:v>77.053603464496774</c:v>
                </c:pt>
                <c:pt idx="30">
                  <c:v>79.744953566087844</c:v>
                </c:pt>
                <c:pt idx="31">
                  <c:v>82.438653872625594</c:v>
                </c:pt>
                <c:pt idx="32">
                  <c:v>85.134710551791272</c:v>
                </c:pt>
                <c:pt idx="33">
                  <c:v>87.833129798288184</c:v>
                </c:pt>
                <c:pt idx="34">
                  <c:v>90.533917834011334</c:v>
                </c:pt>
                <c:pt idx="35">
                  <c:v>93.237080908211084</c:v>
                </c:pt>
                <c:pt idx="36">
                  <c:v>95.942625297665188</c:v>
                </c:pt>
                <c:pt idx="37">
                  <c:v>98.650557306846537</c:v>
                </c:pt>
                <c:pt idx="38">
                  <c:v>101.36088326809659</c:v>
                </c:pt>
                <c:pt idx="39">
                  <c:v>104.07360954179543</c:v>
                </c:pt>
                <c:pt idx="40">
                  <c:v>106.78874251653936</c:v>
                </c:pt>
                <c:pt idx="41">
                  <c:v>109.50628860931279</c:v>
                </c:pt>
                <c:pt idx="42">
                  <c:v>112.2262542656681</c:v>
                </c:pt>
                <c:pt idx="43">
                  <c:v>114.94864595990177</c:v>
                </c:pt>
                <c:pt idx="44">
                  <c:v>117.67347019523595</c:v>
                </c:pt>
                <c:pt idx="45">
                  <c:v>120.4007335039998</c:v>
                </c:pt>
                <c:pt idx="46">
                  <c:v>123.13044244780873</c:v>
                </c:pt>
                <c:pt idx="47">
                  <c:v>125.86260361775436</c:v>
                </c:pt>
                <c:pt idx="48">
                  <c:v>128.59722363458488</c:v>
                </c:pt>
                <c:pt idx="49">
                  <c:v>131.33430914889533</c:v>
                </c:pt>
                <c:pt idx="50">
                  <c:v>134.07386684131492</c:v>
                </c:pt>
                <c:pt idx="51">
                  <c:v>136.81590342269831</c:v>
                </c:pt>
                <c:pt idx="52">
                  <c:v>139.56042563431646</c:v>
                </c:pt>
                <c:pt idx="53">
                  <c:v>142.30744024805034</c:v>
                </c:pt>
                <c:pt idx="54">
                  <c:v>145.05695406658589</c:v>
                </c:pt>
                <c:pt idx="55">
                  <c:v>147.80897392361047</c:v>
                </c:pt>
                <c:pt idx="56">
                  <c:v>150.56350668401112</c:v>
                </c:pt>
                <c:pt idx="57">
                  <c:v>153.32055924407462</c:v>
                </c:pt>
                <c:pt idx="58">
                  <c:v>156.08013853168808</c:v>
                </c:pt>
                <c:pt idx="59">
                  <c:v>158.84225150654319</c:v>
                </c:pt>
                <c:pt idx="60">
                  <c:v>161.60690516033955</c:v>
                </c:pt>
                <c:pt idx="61">
                  <c:v>164.37410651699298</c:v>
                </c:pt>
                <c:pt idx="62">
                  <c:v>167.14386263284177</c:v>
                </c:pt>
                <c:pt idx="63">
                  <c:v>169.91618059685911</c:v>
                </c:pt>
                <c:pt idx="64">
                  <c:v>172.69106753086103</c:v>
                </c:pt>
                <c:pt idx="65">
                  <c:v>175.4685305897232</c:v>
                </c:pt>
                <c:pt idx="66">
                  <c:v>178.24857696159515</c:v>
                </c:pt>
                <c:pt idx="67">
                  <c:v>181.03121386811759</c:v>
                </c:pt>
                <c:pt idx="68">
                  <c:v>183.81644856463947</c:v>
                </c:pt>
                <c:pt idx="69">
                  <c:v>186.60428834044117</c:v>
                </c:pt>
                <c:pt idx="70">
                  <c:v>189.39474051895493</c:v>
                </c:pt>
                <c:pt idx="71">
                  <c:v>192.18781245799153</c:v>
                </c:pt>
                <c:pt idx="72">
                  <c:v>194.98351154996499</c:v>
                </c:pt>
                <c:pt idx="73">
                  <c:v>197.78184522212075</c:v>
                </c:pt>
                <c:pt idx="74">
                  <c:v>200.58282093676661</c:v>
                </c:pt>
                <c:pt idx="75">
                  <c:v>203.38644619150514</c:v>
                </c:pt>
                <c:pt idx="76">
                  <c:v>206.19272851946747</c:v>
                </c:pt>
                <c:pt idx="77">
                  <c:v>209.00167548954829</c:v>
                </c:pt>
                <c:pt idx="78">
                  <c:v>211.81329470664582</c:v>
                </c:pt>
                <c:pt idx="79">
                  <c:v>214.62759381190091</c:v>
                </c:pt>
                <c:pt idx="80">
                  <c:v>217.44458048294098</c:v>
                </c:pt>
                <c:pt idx="81">
                  <c:v>220.26426243412078</c:v>
                </c:pt>
                <c:pt idx="82">
                  <c:v>223.08664741677308</c:v>
                </c:pt>
                <c:pt idx="83">
                  <c:v>225.91174321945454</c:v>
                </c:pt>
                <c:pt idx="84">
                  <c:v>228.73955766819682</c:v>
                </c:pt>
                <c:pt idx="85">
                  <c:v>231.57009862676176</c:v>
                </c:pt>
                <c:pt idx="86">
                  <c:v>234.40337399689201</c:v>
                </c:pt>
                <c:pt idx="87">
                  <c:v>237.2393917185739</c:v>
                </c:pt>
                <c:pt idx="88">
                  <c:v>240.07815977029193</c:v>
                </c:pt>
                <c:pt idx="89">
                  <c:v>242.91968616929441</c:v>
                </c:pt>
                <c:pt idx="90">
                  <c:v>245.76397897185521</c:v>
                </c:pt>
                <c:pt idx="91">
                  <c:v>248.61104627354175</c:v>
                </c:pt>
                <c:pt idx="92">
                  <c:v>251.46089620948328</c:v>
                </c:pt>
                <c:pt idx="93">
                  <c:v>254.31353695464199</c:v>
                </c:pt>
                <c:pt idx="94">
                  <c:v>257.16897672408589</c:v>
                </c:pt>
                <c:pt idx="95">
                  <c:v>260.02722377326705</c:v>
                </c:pt>
                <c:pt idx="96">
                  <c:v>262.888286398297</c:v>
                </c:pt>
                <c:pt idx="97">
                  <c:v>265.75217293623047</c:v>
                </c:pt>
                <c:pt idx="98">
                  <c:v>268.61889176534709</c:v>
                </c:pt>
                <c:pt idx="99">
                  <c:v>271.48845130543856</c:v>
                </c:pt>
                <c:pt idx="100">
                  <c:v>274.36086001809502</c:v>
                </c:pt>
                <c:pt idx="101">
                  <c:v>277.23612640699878</c:v>
                </c:pt>
                <c:pt idx="102">
                  <c:v>280.1142590182169</c:v>
                </c:pt>
                <c:pt idx="103">
                  <c:v>282.99526644049701</c:v>
                </c:pt>
                <c:pt idx="104">
                  <c:v>285.87915730556676</c:v>
                </c:pt>
                <c:pt idx="105">
                  <c:v>288.7659402884359</c:v>
                </c:pt>
                <c:pt idx="106">
                  <c:v>291.65562410770059</c:v>
                </c:pt>
                <c:pt idx="107">
                  <c:v>294.54821752585048</c:v>
                </c:pt>
                <c:pt idx="108">
                  <c:v>297.44372934957755</c:v>
                </c:pt>
                <c:pt idx="109">
                  <c:v>300.34216843009153</c:v>
                </c:pt>
                <c:pt idx="110">
                  <c:v>303.2435436634334</c:v>
                </c:pt>
                <c:pt idx="111">
                  <c:v>306.14786399079492</c:v>
                </c:pt>
                <c:pt idx="112">
                  <c:v>309.0551383988394</c:v>
                </c:pt>
                <c:pt idx="113">
                  <c:v>311.96537592002653</c:v>
                </c:pt>
                <c:pt idx="114">
                  <c:v>314.87858563293997</c:v>
                </c:pt>
                <c:pt idx="115">
                  <c:v>317.79477666261801</c:v>
                </c:pt>
                <c:pt idx="116">
                  <c:v>320.71395818088604</c:v>
                </c:pt>
                <c:pt idx="117">
                  <c:v>323.63613940669342</c:v>
                </c:pt>
                <c:pt idx="118">
                  <c:v>326.56132960645448</c:v>
                </c:pt>
                <c:pt idx="119">
                  <c:v>329.48953809438842</c:v>
                </c:pt>
                <c:pt idx="120">
                  <c:v>332.42077423286963</c:v>
                </c:pt>
                <c:pt idx="121">
                  <c:v>335.3550474327717</c:v>
                </c:pt>
                <c:pt idx="122">
                  <c:v>338.29236715382518</c:v>
                </c:pt>
                <c:pt idx="123">
                  <c:v>341.23274290496892</c:v>
                </c:pt>
                <c:pt idx="124">
                  <c:v>344.17618424471237</c:v>
                </c:pt>
                <c:pt idx="125">
                  <c:v>347.12270078149635</c:v>
                </c:pt>
                <c:pt idx="126">
                  <c:v>350.0723021740597</c:v>
                </c:pt>
                <c:pt idx="127">
                  <c:v>353.0249981318085</c:v>
                </c:pt>
                <c:pt idx="128">
                  <c:v>355.98079841518927</c:v>
                </c:pt>
                <c:pt idx="129">
                  <c:v>358.93971283606396</c:v>
                </c:pt>
                <c:pt idx="130">
                  <c:v>361.90175125809242</c:v>
                </c:pt>
                <c:pt idx="131">
                  <c:v>364.86692359711395</c:v>
                </c:pt>
                <c:pt idx="132">
                  <c:v>367.83523982153531</c:v>
                </c:pt>
                <c:pt idx="133">
                  <c:v>370.80670995272186</c:v>
                </c:pt>
                <c:pt idx="134">
                  <c:v>373.78134406539158</c:v>
                </c:pt>
                <c:pt idx="135">
                  <c:v>376.759152288015</c:v>
                </c:pt>
                <c:pt idx="136">
                  <c:v>379.74014480321568</c:v>
                </c:pt>
                <c:pt idx="137">
                  <c:v>382.72433184817845</c:v>
                </c:pt>
                <c:pt idx="138">
                  <c:v>385.71172371505708</c:v>
                </c:pt>
                <c:pt idx="139">
                  <c:v>388.70233075139203</c:v>
                </c:pt>
                <c:pt idx="140">
                  <c:v>391.6961633605236</c:v>
                </c:pt>
                <c:pt idx="141">
                  <c:v>394.69323200202052</c:v>
                </c:pt>
                <c:pt idx="142">
                  <c:v>397.69354719209883</c:v>
                </c:pt>
                <c:pt idx="143">
                  <c:v>400.6971195040602</c:v>
                </c:pt>
                <c:pt idx="144">
                  <c:v>403.70395956871971</c:v>
                </c:pt>
                <c:pt idx="145">
                  <c:v>406.71407807484871</c:v>
                </c:pt>
                <c:pt idx="146">
                  <c:v>409.72748576961862</c:v>
                </c:pt>
                <c:pt idx="147">
                  <c:v>412.7441934590459</c:v>
                </c:pt>
                <c:pt idx="148">
                  <c:v>415.76421200844533</c:v>
                </c:pt>
                <c:pt idx="149">
                  <c:v>418.78755234288815</c:v>
                </c:pt>
                <c:pt idx="150">
                  <c:v>421.81422544766048</c:v>
                </c:pt>
                <c:pt idx="151">
                  <c:v>424.84424236873093</c:v>
                </c:pt>
                <c:pt idx="152">
                  <c:v>427.87761421322006</c:v>
                </c:pt>
                <c:pt idx="153">
                  <c:v>430.91435214987564</c:v>
                </c:pt>
                <c:pt idx="154">
                  <c:v>433.95446740955242</c:v>
                </c:pt>
                <c:pt idx="155">
                  <c:v>436.99797128569674</c:v>
                </c:pt>
                <c:pt idx="156">
                  <c:v>440.04487513483616</c:v>
                </c:pt>
                <c:pt idx="157">
                  <c:v>443.09519037707275</c:v>
                </c:pt>
                <c:pt idx="158">
                  <c:v>446.14892849658492</c:v>
                </c:pt>
                <c:pt idx="159">
                  <c:v>449.20610104212881</c:v>
                </c:pt>
                <c:pt idx="160">
                  <c:v>452.26671962755006</c:v>
                </c:pt>
                <c:pt idx="161">
                  <c:v>455.33079593229718</c:v>
                </c:pt>
                <c:pt idx="162">
                  <c:v>458.39834170194382</c:v>
                </c:pt>
                <c:pt idx="163">
                  <c:v>461.46936874871056</c:v>
                </c:pt>
                <c:pt idx="164">
                  <c:v>464.54388895199855</c:v>
                </c:pt>
                <c:pt idx="165">
                  <c:v>467.62191425892377</c:v>
                </c:pt>
                <c:pt idx="166">
                  <c:v>470.70345668486004</c:v>
                </c:pt>
                <c:pt idx="167">
                  <c:v>473.7885283139853</c:v>
                </c:pt>
                <c:pt idx="168">
                  <c:v>476.87714129983482</c:v>
                </c:pt>
                <c:pt idx="169">
                  <c:v>479.96930786585995</c:v>
                </c:pt>
                <c:pt idx="170">
                  <c:v>483.06504030599223</c:v>
                </c:pt>
                <c:pt idx="171">
                  <c:v>486.16435098521339</c:v>
                </c:pt>
                <c:pt idx="172">
                  <c:v>489.26725234013196</c:v>
                </c:pt>
                <c:pt idx="173">
                  <c:v>492.3737568795662</c:v>
                </c:pt>
                <c:pt idx="174">
                  <c:v>495.48387718513061</c:v>
                </c:pt>
                <c:pt idx="175">
                  <c:v>498.59762591183181</c:v>
                </c:pt>
                <c:pt idx="176">
                  <c:v>501.71501578866958</c:v>
                </c:pt>
                <c:pt idx="177">
                  <c:v>504.83605961924303</c:v>
                </c:pt>
                <c:pt idx="178">
                  <c:v>507.96077028236328</c:v>
                </c:pt>
                <c:pt idx="179">
                  <c:v>511.08916073267642</c:v>
                </c:pt>
                <c:pt idx="180">
                  <c:v>514.221244001287</c:v>
                </c:pt>
                <c:pt idx="181">
                  <c:v>517.3570331963939</c:v>
                </c:pt>
                <c:pt idx="182">
                  <c:v>520.49654150392792</c:v>
                </c:pt>
                <c:pt idx="183">
                  <c:v>523.6397821882008</c:v>
                </c:pt>
                <c:pt idx="184">
                  <c:v>526.78676859255688</c:v>
                </c:pt>
                <c:pt idx="185">
                  <c:v>529.93751414003668</c:v>
                </c:pt>
                <c:pt idx="186">
                  <c:v>533.09203233404219</c:v>
                </c:pt>
                <c:pt idx="187">
                  <c:v>536.25033675901375</c:v>
                </c:pt>
                <c:pt idx="188">
                  <c:v>539.41244108111209</c:v>
                </c:pt>
                <c:pt idx="189">
                  <c:v>542.57835904890817</c:v>
                </c:pt>
                <c:pt idx="190">
                  <c:v>545.74810449408085</c:v>
                </c:pt>
                <c:pt idx="191">
                  <c:v>548.92169133212099</c:v>
                </c:pt>
                <c:pt idx="192">
                  <c:v>552.09913356304537</c:v>
                </c:pt>
                <c:pt idx="193">
                  <c:v>555.28044527211659</c:v>
                </c:pt>
                <c:pt idx="194">
                  <c:v>558.4656406305719</c:v>
                </c:pt>
                <c:pt idx="195">
                  <c:v>561.65473389635997</c:v>
                </c:pt>
                <c:pt idx="196">
                  <c:v>564.84773941488379</c:v>
                </c:pt>
                <c:pt idx="197">
                  <c:v>568.04467161975583</c:v>
                </c:pt>
                <c:pt idx="198">
                  <c:v>571.24554503355739</c:v>
                </c:pt>
                <c:pt idx="199">
                  <c:v>574.45037426860949</c:v>
                </c:pt>
                <c:pt idx="200">
                  <c:v>577.65917402775142</c:v>
                </c:pt>
                <c:pt idx="201">
                  <c:v>580.8719591051248</c:v>
                </c:pt>
                <c:pt idx="202">
                  <c:v>584.08874438697399</c:v>
                </c:pt>
                <c:pt idx="203">
                  <c:v>587.30954485244683</c:v>
                </c:pt>
                <c:pt idx="204">
                  <c:v>590.53437557441123</c:v>
                </c:pt>
                <c:pt idx="205">
                  <c:v>593.76325172027509</c:v>
                </c:pt>
                <c:pt idx="206">
                  <c:v>596.9961885528221</c:v>
                </c:pt>
                <c:pt idx="207">
                  <c:v>600.23320143105036</c:v>
                </c:pt>
                <c:pt idx="208">
                  <c:v>603.47430581102617</c:v>
                </c:pt>
                <c:pt idx="209">
                  <c:v>606.7195172467425</c:v>
                </c:pt>
                <c:pt idx="210">
                  <c:v>609.96885139099334</c:v>
                </c:pt>
                <c:pt idx="211">
                  <c:v>613.22232399625022</c:v>
                </c:pt>
                <c:pt idx="212">
                  <c:v>616.47995091555663</c:v>
                </c:pt>
                <c:pt idx="213">
                  <c:v>619.74174810342822</c:v>
                </c:pt>
                <c:pt idx="214">
                  <c:v>623.00773161676341</c:v>
                </c:pt>
                <c:pt idx="215">
                  <c:v>626.27791761576702</c:v>
                </c:pt>
                <c:pt idx="216">
                  <c:v>629.55232236488223</c:v>
                </c:pt>
                <c:pt idx="217">
                  <c:v>632.83096223373434</c:v>
                </c:pt>
                <c:pt idx="218">
                  <c:v>636.1138536980875</c:v>
                </c:pt>
                <c:pt idx="219">
                  <c:v>639.40101334080668</c:v>
                </c:pt>
                <c:pt idx="220">
                  <c:v>642.69245785283886</c:v>
                </c:pt>
                <c:pt idx="221">
                  <c:v>645.98820403419995</c:v>
                </c:pt>
                <c:pt idx="222">
                  <c:v>649.28826879497547</c:v>
                </c:pt>
                <c:pt idx="223">
                  <c:v>652.59266915633248</c:v>
                </c:pt>
                <c:pt idx="224">
                  <c:v>655.90142225154375</c:v>
                </c:pt>
                <c:pt idx="225">
                  <c:v>659.21454532702751</c:v>
                </c:pt>
                <c:pt idx="226">
                  <c:v>662.53205574338892</c:v>
                </c:pt>
                <c:pt idx="227">
                  <c:v>665.85397097649013</c:v>
                </c:pt>
                <c:pt idx="228">
                  <c:v>669.18030861851719</c:v>
                </c:pt>
                <c:pt idx="229">
                  <c:v>672.51108637907123</c:v>
                </c:pt>
                <c:pt idx="230">
                  <c:v>675.84632208626681</c:v>
                </c:pt>
                <c:pt idx="231">
                  <c:v>679.18603368784534</c:v>
                </c:pt>
                <c:pt idx="232">
                  <c:v>682.53023925230229</c:v>
                </c:pt>
                <c:pt idx="233">
                  <c:v>685.8789569700275</c:v>
                </c:pt>
                <c:pt idx="234">
                  <c:v>689.23220515446008</c:v>
                </c:pt>
                <c:pt idx="235">
                  <c:v>692.59000224325541</c:v>
                </c:pt>
                <c:pt idx="236">
                  <c:v>695.95236679946913</c:v>
                </c:pt>
                <c:pt idx="237">
                  <c:v>699.31931751275533</c:v>
                </c:pt>
                <c:pt idx="238">
                  <c:v>702.69087320057531</c:v>
                </c:pt>
                <c:pt idx="239">
                  <c:v>706.06705280942822</c:v>
                </c:pt>
                <c:pt idx="240">
                  <c:v>709.44787541609185</c:v>
                </c:pt>
                <c:pt idx="241">
                  <c:v>712.83336022887863</c:v>
                </c:pt>
                <c:pt idx="242">
                  <c:v>716.22352658891202</c:v>
                </c:pt>
                <c:pt idx="243">
                  <c:v>719.61839397141262</c:v>
                </c:pt>
                <c:pt idx="244">
                  <c:v>723.01798198700544</c:v>
                </c:pt>
                <c:pt idx="245">
                  <c:v>726.42231038304101</c:v>
                </c:pt>
                <c:pt idx="246">
                  <c:v>729.83139904493328</c:v>
                </c:pt>
                <c:pt idx="247">
                  <c:v>733.24526799751459</c:v>
                </c:pt>
                <c:pt idx="248">
                  <c:v>736.66393740640922</c:v>
                </c:pt>
                <c:pt idx="249">
                  <c:v>740.08742757942218</c:v>
                </c:pt>
                <c:pt idx="250">
                  <c:v>743.51575896794679</c:v>
                </c:pt>
                <c:pt idx="251">
                  <c:v>746.94895216838972</c:v>
                </c:pt>
                <c:pt idx="252">
                  <c:v>750.38702792361551</c:v>
                </c:pt>
                <c:pt idx="253">
                  <c:v>753.83000712440787</c:v>
                </c:pt>
                <c:pt idx="254">
                  <c:v>757.27791081095154</c:v>
                </c:pt>
                <c:pt idx="255">
                  <c:v>760.73076017433084</c:v>
                </c:pt>
                <c:pt idx="256">
                  <c:v>764.18857655805152</c:v>
                </c:pt>
                <c:pt idx="257">
                  <c:v>767.6513814595786</c:v>
                </c:pt>
                <c:pt idx="258">
                  <c:v>771.11919653189432</c:v>
                </c:pt>
                <c:pt idx="259">
                  <c:v>774.59204358508111</c:v>
                </c:pt>
                <c:pt idx="260">
                  <c:v>778.06994458791883</c:v>
                </c:pt>
                <c:pt idx="261">
                  <c:v>781.55292166950858</c:v>
                </c:pt>
              </c:numCache>
            </c:numRef>
          </c:yVal>
          <c:smooth val="1"/>
          <c:extLst>
            <c:ext xmlns:c16="http://schemas.microsoft.com/office/drawing/2014/chart" uri="{C3380CC4-5D6E-409C-BE32-E72D297353CC}">
              <c16:uniqueId val="{00000000-3860-4C86-BDBD-ABDFEC23FDF7}"/>
            </c:ext>
          </c:extLst>
        </c:ser>
        <c:dLbls>
          <c:showLegendKey val="0"/>
          <c:showVal val="0"/>
          <c:showCatName val="0"/>
          <c:showSerName val="0"/>
          <c:showPercent val="0"/>
          <c:showBubbleSize val="0"/>
        </c:dLbls>
        <c:axId val="210398232"/>
        <c:axId val="210397840"/>
      </c:scatterChart>
      <c:valAx>
        <c:axId val="210398232"/>
        <c:scaling>
          <c:orientation val="minMax"/>
          <c:min val="1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Resistance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0"/>
          <a:lstStyle/>
          <a:p>
            <a:pPr>
              <a:defRPr sz="900" b="0" i="0" u="none" strike="noStrike" kern="1200" baseline="0">
                <a:ln>
                  <a:noFill/>
                </a:ln>
                <a:solidFill>
                  <a:schemeClr val="tx1">
                    <a:lumMod val="65000"/>
                    <a:lumOff val="35000"/>
                  </a:schemeClr>
                </a:solidFill>
                <a:latin typeface="+mn-lt"/>
                <a:ea typeface="+mn-ea"/>
                <a:cs typeface="+mn-cs"/>
              </a:defRPr>
            </a:pPr>
            <a:endParaRPr lang="en-US"/>
          </a:p>
        </c:txPr>
        <c:crossAx val="210397840"/>
        <c:crosses val="autoZero"/>
        <c:crossBetween val="midCat"/>
      </c:valAx>
      <c:valAx>
        <c:axId val="2103978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Temperature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0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398232"/>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Temperature vs Resistance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v>Temperature </c:v>
          </c:tx>
          <c:spPr>
            <a:ln w="19050" cap="rnd">
              <a:solidFill>
                <a:schemeClr val="accent1"/>
              </a:solidFill>
              <a:round/>
            </a:ln>
            <a:effectLst/>
          </c:spPr>
          <c:marker>
            <c:symbol val="none"/>
          </c:marker>
          <c:trendline>
            <c:spPr>
              <a:ln w="19050" cap="rnd">
                <a:solidFill>
                  <a:schemeClr val="accent1"/>
                </a:solidFill>
                <a:prstDash val="sysDot"/>
              </a:ln>
              <a:effectLst/>
            </c:spPr>
            <c:trendlineType val="poly"/>
            <c:order val="4"/>
            <c:dispRSqr val="0"/>
            <c:dispEq val="1"/>
            <c:trendlineLbl>
              <c:layout>
                <c:manualLayout>
                  <c:x val="2.3030220180810732E-2"/>
                  <c:y val="-3.1903580290677065E-4"/>
                </c:manualLayout>
              </c:layout>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GB" sz="2000"/>
                      <a:t>y = 2E-09x4 - 4E-07x3 + 0.0011x2 + 2.403x - 251.26</a:t>
                    </a:r>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Sheet1!$E$41:$E$302</c:f>
              <c:numCache>
                <c:formatCode>General</c:formatCode>
                <c:ptCount val="262"/>
                <c:pt idx="0">
                  <c:v>100</c:v>
                </c:pt>
                <c:pt idx="1">
                  <c:v>101</c:v>
                </c:pt>
                <c:pt idx="2">
                  <c:v>102</c:v>
                </c:pt>
                <c:pt idx="3">
                  <c:v>103</c:v>
                </c:pt>
                <c:pt idx="4">
                  <c:v>104</c:v>
                </c:pt>
                <c:pt idx="5">
                  <c:v>105</c:v>
                </c:pt>
                <c:pt idx="6">
                  <c:v>106</c:v>
                </c:pt>
                <c:pt idx="7">
                  <c:v>107</c:v>
                </c:pt>
                <c:pt idx="8">
                  <c:v>108</c:v>
                </c:pt>
                <c:pt idx="9">
                  <c:v>109</c:v>
                </c:pt>
                <c:pt idx="10">
                  <c:v>110</c:v>
                </c:pt>
                <c:pt idx="11">
                  <c:v>111</c:v>
                </c:pt>
                <c:pt idx="12">
                  <c:v>112</c:v>
                </c:pt>
                <c:pt idx="13">
                  <c:v>113</c:v>
                </c:pt>
                <c:pt idx="14">
                  <c:v>114</c:v>
                </c:pt>
                <c:pt idx="15">
                  <c:v>115</c:v>
                </c:pt>
                <c:pt idx="16">
                  <c:v>116</c:v>
                </c:pt>
                <c:pt idx="17">
                  <c:v>117</c:v>
                </c:pt>
                <c:pt idx="18">
                  <c:v>118</c:v>
                </c:pt>
                <c:pt idx="19">
                  <c:v>119</c:v>
                </c:pt>
                <c:pt idx="20">
                  <c:v>120</c:v>
                </c:pt>
                <c:pt idx="21">
                  <c:v>121</c:v>
                </c:pt>
                <c:pt idx="22">
                  <c:v>122</c:v>
                </c:pt>
                <c:pt idx="23">
                  <c:v>123</c:v>
                </c:pt>
                <c:pt idx="24">
                  <c:v>124</c:v>
                </c:pt>
                <c:pt idx="25">
                  <c:v>125</c:v>
                </c:pt>
                <c:pt idx="26">
                  <c:v>126</c:v>
                </c:pt>
                <c:pt idx="27">
                  <c:v>127</c:v>
                </c:pt>
                <c:pt idx="28">
                  <c:v>128</c:v>
                </c:pt>
                <c:pt idx="29">
                  <c:v>129</c:v>
                </c:pt>
                <c:pt idx="30">
                  <c:v>130</c:v>
                </c:pt>
                <c:pt idx="31">
                  <c:v>131</c:v>
                </c:pt>
                <c:pt idx="32">
                  <c:v>132</c:v>
                </c:pt>
                <c:pt idx="33">
                  <c:v>133</c:v>
                </c:pt>
                <c:pt idx="34">
                  <c:v>134</c:v>
                </c:pt>
                <c:pt idx="35">
                  <c:v>135</c:v>
                </c:pt>
                <c:pt idx="36">
                  <c:v>136</c:v>
                </c:pt>
                <c:pt idx="37">
                  <c:v>137</c:v>
                </c:pt>
                <c:pt idx="38">
                  <c:v>138</c:v>
                </c:pt>
                <c:pt idx="39">
                  <c:v>139</c:v>
                </c:pt>
                <c:pt idx="40">
                  <c:v>140</c:v>
                </c:pt>
                <c:pt idx="41">
                  <c:v>141</c:v>
                </c:pt>
                <c:pt idx="42">
                  <c:v>142</c:v>
                </c:pt>
                <c:pt idx="43">
                  <c:v>143</c:v>
                </c:pt>
                <c:pt idx="44">
                  <c:v>144</c:v>
                </c:pt>
                <c:pt idx="45">
                  <c:v>145</c:v>
                </c:pt>
                <c:pt idx="46">
                  <c:v>146</c:v>
                </c:pt>
                <c:pt idx="47">
                  <c:v>147</c:v>
                </c:pt>
                <c:pt idx="48">
                  <c:v>148</c:v>
                </c:pt>
                <c:pt idx="49">
                  <c:v>149</c:v>
                </c:pt>
                <c:pt idx="50">
                  <c:v>150</c:v>
                </c:pt>
                <c:pt idx="51">
                  <c:v>151</c:v>
                </c:pt>
                <c:pt idx="52">
                  <c:v>152</c:v>
                </c:pt>
                <c:pt idx="53">
                  <c:v>153</c:v>
                </c:pt>
                <c:pt idx="54">
                  <c:v>154</c:v>
                </c:pt>
                <c:pt idx="55">
                  <c:v>155</c:v>
                </c:pt>
                <c:pt idx="56">
                  <c:v>156</c:v>
                </c:pt>
                <c:pt idx="57">
                  <c:v>157</c:v>
                </c:pt>
                <c:pt idx="58">
                  <c:v>158</c:v>
                </c:pt>
                <c:pt idx="59">
                  <c:v>159</c:v>
                </c:pt>
                <c:pt idx="60">
                  <c:v>160</c:v>
                </c:pt>
                <c:pt idx="61">
                  <c:v>161</c:v>
                </c:pt>
                <c:pt idx="62">
                  <c:v>162</c:v>
                </c:pt>
                <c:pt idx="63">
                  <c:v>163</c:v>
                </c:pt>
                <c:pt idx="64">
                  <c:v>164</c:v>
                </c:pt>
                <c:pt idx="65">
                  <c:v>165</c:v>
                </c:pt>
                <c:pt idx="66">
                  <c:v>166</c:v>
                </c:pt>
                <c:pt idx="67">
                  <c:v>167</c:v>
                </c:pt>
                <c:pt idx="68">
                  <c:v>168</c:v>
                </c:pt>
                <c:pt idx="69">
                  <c:v>169</c:v>
                </c:pt>
                <c:pt idx="70">
                  <c:v>170</c:v>
                </c:pt>
                <c:pt idx="71">
                  <c:v>171</c:v>
                </c:pt>
                <c:pt idx="72">
                  <c:v>172</c:v>
                </c:pt>
                <c:pt idx="73">
                  <c:v>173</c:v>
                </c:pt>
                <c:pt idx="74">
                  <c:v>174</c:v>
                </c:pt>
                <c:pt idx="75">
                  <c:v>175</c:v>
                </c:pt>
                <c:pt idx="76">
                  <c:v>176</c:v>
                </c:pt>
                <c:pt idx="77">
                  <c:v>177</c:v>
                </c:pt>
                <c:pt idx="78">
                  <c:v>178</c:v>
                </c:pt>
                <c:pt idx="79">
                  <c:v>179</c:v>
                </c:pt>
                <c:pt idx="80">
                  <c:v>180</c:v>
                </c:pt>
                <c:pt idx="81">
                  <c:v>181</c:v>
                </c:pt>
                <c:pt idx="82">
                  <c:v>182</c:v>
                </c:pt>
                <c:pt idx="83">
                  <c:v>183</c:v>
                </c:pt>
                <c:pt idx="84">
                  <c:v>184</c:v>
                </c:pt>
                <c:pt idx="85">
                  <c:v>185</c:v>
                </c:pt>
                <c:pt idx="86">
                  <c:v>186</c:v>
                </c:pt>
                <c:pt idx="87">
                  <c:v>187</c:v>
                </c:pt>
                <c:pt idx="88">
                  <c:v>188</c:v>
                </c:pt>
                <c:pt idx="89">
                  <c:v>189</c:v>
                </c:pt>
                <c:pt idx="90">
                  <c:v>190</c:v>
                </c:pt>
                <c:pt idx="91">
                  <c:v>191</c:v>
                </c:pt>
                <c:pt idx="92">
                  <c:v>192</c:v>
                </c:pt>
                <c:pt idx="93">
                  <c:v>193</c:v>
                </c:pt>
                <c:pt idx="94">
                  <c:v>194</c:v>
                </c:pt>
                <c:pt idx="95">
                  <c:v>195</c:v>
                </c:pt>
                <c:pt idx="96">
                  <c:v>196</c:v>
                </c:pt>
                <c:pt idx="97">
                  <c:v>197</c:v>
                </c:pt>
                <c:pt idx="98">
                  <c:v>198</c:v>
                </c:pt>
                <c:pt idx="99">
                  <c:v>199</c:v>
                </c:pt>
                <c:pt idx="100">
                  <c:v>200</c:v>
                </c:pt>
                <c:pt idx="101">
                  <c:v>201</c:v>
                </c:pt>
                <c:pt idx="102">
                  <c:v>202</c:v>
                </c:pt>
                <c:pt idx="103">
                  <c:v>203</c:v>
                </c:pt>
                <c:pt idx="104">
                  <c:v>204</c:v>
                </c:pt>
                <c:pt idx="105">
                  <c:v>205</c:v>
                </c:pt>
                <c:pt idx="106">
                  <c:v>206</c:v>
                </c:pt>
                <c:pt idx="107">
                  <c:v>207</c:v>
                </c:pt>
                <c:pt idx="108">
                  <c:v>208</c:v>
                </c:pt>
                <c:pt idx="109">
                  <c:v>209</c:v>
                </c:pt>
                <c:pt idx="110">
                  <c:v>210</c:v>
                </c:pt>
                <c:pt idx="111">
                  <c:v>211</c:v>
                </c:pt>
                <c:pt idx="112">
                  <c:v>212</c:v>
                </c:pt>
                <c:pt idx="113">
                  <c:v>213</c:v>
                </c:pt>
                <c:pt idx="114">
                  <c:v>214</c:v>
                </c:pt>
                <c:pt idx="115">
                  <c:v>215</c:v>
                </c:pt>
                <c:pt idx="116">
                  <c:v>216</c:v>
                </c:pt>
                <c:pt idx="117">
                  <c:v>217</c:v>
                </c:pt>
                <c:pt idx="118">
                  <c:v>218</c:v>
                </c:pt>
                <c:pt idx="119">
                  <c:v>219</c:v>
                </c:pt>
                <c:pt idx="120">
                  <c:v>220</c:v>
                </c:pt>
                <c:pt idx="121">
                  <c:v>221</c:v>
                </c:pt>
                <c:pt idx="122">
                  <c:v>222</c:v>
                </c:pt>
                <c:pt idx="123">
                  <c:v>223</c:v>
                </c:pt>
                <c:pt idx="124">
                  <c:v>224</c:v>
                </c:pt>
                <c:pt idx="125">
                  <c:v>225</c:v>
                </c:pt>
                <c:pt idx="126">
                  <c:v>226</c:v>
                </c:pt>
                <c:pt idx="127">
                  <c:v>227</c:v>
                </c:pt>
                <c:pt idx="128">
                  <c:v>228</c:v>
                </c:pt>
                <c:pt idx="129">
                  <c:v>229</c:v>
                </c:pt>
                <c:pt idx="130">
                  <c:v>230</c:v>
                </c:pt>
                <c:pt idx="131">
                  <c:v>231</c:v>
                </c:pt>
                <c:pt idx="132">
                  <c:v>232</c:v>
                </c:pt>
                <c:pt idx="133">
                  <c:v>233</c:v>
                </c:pt>
                <c:pt idx="134">
                  <c:v>234</c:v>
                </c:pt>
                <c:pt idx="135">
                  <c:v>235</c:v>
                </c:pt>
                <c:pt idx="136">
                  <c:v>236</c:v>
                </c:pt>
                <c:pt idx="137">
                  <c:v>237</c:v>
                </c:pt>
                <c:pt idx="138">
                  <c:v>238</c:v>
                </c:pt>
                <c:pt idx="139">
                  <c:v>239</c:v>
                </c:pt>
                <c:pt idx="140">
                  <c:v>240</c:v>
                </c:pt>
                <c:pt idx="141">
                  <c:v>241</c:v>
                </c:pt>
                <c:pt idx="142">
                  <c:v>242</c:v>
                </c:pt>
                <c:pt idx="143">
                  <c:v>243</c:v>
                </c:pt>
                <c:pt idx="144">
                  <c:v>244</c:v>
                </c:pt>
                <c:pt idx="145">
                  <c:v>245</c:v>
                </c:pt>
                <c:pt idx="146">
                  <c:v>246</c:v>
                </c:pt>
                <c:pt idx="147">
                  <c:v>247</c:v>
                </c:pt>
                <c:pt idx="148">
                  <c:v>248</c:v>
                </c:pt>
                <c:pt idx="149">
                  <c:v>249</c:v>
                </c:pt>
                <c:pt idx="150">
                  <c:v>250</c:v>
                </c:pt>
                <c:pt idx="151">
                  <c:v>251</c:v>
                </c:pt>
                <c:pt idx="152">
                  <c:v>252</c:v>
                </c:pt>
                <c:pt idx="153">
                  <c:v>253</c:v>
                </c:pt>
                <c:pt idx="154">
                  <c:v>254</c:v>
                </c:pt>
                <c:pt idx="155">
                  <c:v>255</c:v>
                </c:pt>
                <c:pt idx="156">
                  <c:v>256</c:v>
                </c:pt>
                <c:pt idx="157">
                  <c:v>257</c:v>
                </c:pt>
                <c:pt idx="158">
                  <c:v>258</c:v>
                </c:pt>
                <c:pt idx="159">
                  <c:v>259</c:v>
                </c:pt>
                <c:pt idx="160">
                  <c:v>260</c:v>
                </c:pt>
                <c:pt idx="161">
                  <c:v>261</c:v>
                </c:pt>
                <c:pt idx="162">
                  <c:v>262</c:v>
                </c:pt>
                <c:pt idx="163">
                  <c:v>263</c:v>
                </c:pt>
                <c:pt idx="164">
                  <c:v>264</c:v>
                </c:pt>
                <c:pt idx="165">
                  <c:v>265</c:v>
                </c:pt>
                <c:pt idx="166">
                  <c:v>266</c:v>
                </c:pt>
                <c:pt idx="167">
                  <c:v>267</c:v>
                </c:pt>
                <c:pt idx="168">
                  <c:v>268</c:v>
                </c:pt>
                <c:pt idx="169">
                  <c:v>269</c:v>
                </c:pt>
                <c:pt idx="170">
                  <c:v>270</c:v>
                </c:pt>
                <c:pt idx="171">
                  <c:v>271</c:v>
                </c:pt>
                <c:pt idx="172">
                  <c:v>272</c:v>
                </c:pt>
                <c:pt idx="173">
                  <c:v>273</c:v>
                </c:pt>
                <c:pt idx="174">
                  <c:v>274</c:v>
                </c:pt>
                <c:pt idx="175">
                  <c:v>275</c:v>
                </c:pt>
                <c:pt idx="176">
                  <c:v>276</c:v>
                </c:pt>
                <c:pt idx="177">
                  <c:v>277</c:v>
                </c:pt>
                <c:pt idx="178">
                  <c:v>278</c:v>
                </c:pt>
                <c:pt idx="179">
                  <c:v>279</c:v>
                </c:pt>
                <c:pt idx="180">
                  <c:v>280</c:v>
                </c:pt>
                <c:pt idx="181">
                  <c:v>281</c:v>
                </c:pt>
                <c:pt idx="182">
                  <c:v>282</c:v>
                </c:pt>
                <c:pt idx="183">
                  <c:v>283</c:v>
                </c:pt>
                <c:pt idx="184">
                  <c:v>284</c:v>
                </c:pt>
                <c:pt idx="185">
                  <c:v>285</c:v>
                </c:pt>
                <c:pt idx="186">
                  <c:v>286</c:v>
                </c:pt>
                <c:pt idx="187">
                  <c:v>287</c:v>
                </c:pt>
                <c:pt idx="188">
                  <c:v>288</c:v>
                </c:pt>
                <c:pt idx="189">
                  <c:v>289</c:v>
                </c:pt>
                <c:pt idx="190">
                  <c:v>290</c:v>
                </c:pt>
                <c:pt idx="191">
                  <c:v>291</c:v>
                </c:pt>
                <c:pt idx="192">
                  <c:v>292</c:v>
                </c:pt>
                <c:pt idx="193">
                  <c:v>293</c:v>
                </c:pt>
                <c:pt idx="194">
                  <c:v>294</c:v>
                </c:pt>
                <c:pt idx="195">
                  <c:v>295</c:v>
                </c:pt>
                <c:pt idx="196">
                  <c:v>296</c:v>
                </c:pt>
                <c:pt idx="197">
                  <c:v>297</c:v>
                </c:pt>
                <c:pt idx="198">
                  <c:v>298</c:v>
                </c:pt>
                <c:pt idx="199">
                  <c:v>299</c:v>
                </c:pt>
                <c:pt idx="200">
                  <c:v>300</c:v>
                </c:pt>
                <c:pt idx="201">
                  <c:v>301</c:v>
                </c:pt>
                <c:pt idx="202">
                  <c:v>302</c:v>
                </c:pt>
                <c:pt idx="203">
                  <c:v>303</c:v>
                </c:pt>
                <c:pt idx="204">
                  <c:v>304</c:v>
                </c:pt>
                <c:pt idx="205">
                  <c:v>305</c:v>
                </c:pt>
                <c:pt idx="206">
                  <c:v>306</c:v>
                </c:pt>
                <c:pt idx="207">
                  <c:v>307</c:v>
                </c:pt>
                <c:pt idx="208">
                  <c:v>308</c:v>
                </c:pt>
                <c:pt idx="209">
                  <c:v>309</c:v>
                </c:pt>
                <c:pt idx="210">
                  <c:v>310</c:v>
                </c:pt>
                <c:pt idx="211">
                  <c:v>311</c:v>
                </c:pt>
                <c:pt idx="212">
                  <c:v>312</c:v>
                </c:pt>
                <c:pt idx="213">
                  <c:v>313</c:v>
                </c:pt>
                <c:pt idx="214">
                  <c:v>314</c:v>
                </c:pt>
                <c:pt idx="215">
                  <c:v>315</c:v>
                </c:pt>
                <c:pt idx="216">
                  <c:v>316</c:v>
                </c:pt>
                <c:pt idx="217">
                  <c:v>317</c:v>
                </c:pt>
                <c:pt idx="218">
                  <c:v>318</c:v>
                </c:pt>
                <c:pt idx="219">
                  <c:v>319</c:v>
                </c:pt>
                <c:pt idx="220">
                  <c:v>320</c:v>
                </c:pt>
                <c:pt idx="221">
                  <c:v>321</c:v>
                </c:pt>
                <c:pt idx="222">
                  <c:v>322</c:v>
                </c:pt>
                <c:pt idx="223">
                  <c:v>323</c:v>
                </c:pt>
                <c:pt idx="224">
                  <c:v>324</c:v>
                </c:pt>
                <c:pt idx="225">
                  <c:v>325</c:v>
                </c:pt>
                <c:pt idx="226">
                  <c:v>326</c:v>
                </c:pt>
                <c:pt idx="227">
                  <c:v>327</c:v>
                </c:pt>
                <c:pt idx="228">
                  <c:v>328</c:v>
                </c:pt>
                <c:pt idx="229">
                  <c:v>329</c:v>
                </c:pt>
                <c:pt idx="230">
                  <c:v>330</c:v>
                </c:pt>
                <c:pt idx="231">
                  <c:v>331</c:v>
                </c:pt>
                <c:pt idx="232">
                  <c:v>332</c:v>
                </c:pt>
                <c:pt idx="233">
                  <c:v>333</c:v>
                </c:pt>
                <c:pt idx="234">
                  <c:v>334</c:v>
                </c:pt>
                <c:pt idx="235">
                  <c:v>335</c:v>
                </c:pt>
                <c:pt idx="236">
                  <c:v>336</c:v>
                </c:pt>
                <c:pt idx="237">
                  <c:v>337</c:v>
                </c:pt>
                <c:pt idx="238">
                  <c:v>338</c:v>
                </c:pt>
                <c:pt idx="239">
                  <c:v>339</c:v>
                </c:pt>
                <c:pt idx="240">
                  <c:v>340</c:v>
                </c:pt>
                <c:pt idx="241">
                  <c:v>341</c:v>
                </c:pt>
                <c:pt idx="242">
                  <c:v>342</c:v>
                </c:pt>
                <c:pt idx="243">
                  <c:v>343</c:v>
                </c:pt>
                <c:pt idx="244">
                  <c:v>344</c:v>
                </c:pt>
                <c:pt idx="245">
                  <c:v>345</c:v>
                </c:pt>
                <c:pt idx="246">
                  <c:v>346</c:v>
                </c:pt>
                <c:pt idx="247">
                  <c:v>347</c:v>
                </c:pt>
                <c:pt idx="248">
                  <c:v>348</c:v>
                </c:pt>
                <c:pt idx="249">
                  <c:v>349</c:v>
                </c:pt>
                <c:pt idx="250">
                  <c:v>350</c:v>
                </c:pt>
                <c:pt idx="251">
                  <c:v>351</c:v>
                </c:pt>
                <c:pt idx="252">
                  <c:v>352</c:v>
                </c:pt>
                <c:pt idx="253">
                  <c:v>353</c:v>
                </c:pt>
                <c:pt idx="254">
                  <c:v>354</c:v>
                </c:pt>
                <c:pt idx="255">
                  <c:v>355</c:v>
                </c:pt>
                <c:pt idx="256">
                  <c:v>356</c:v>
                </c:pt>
                <c:pt idx="257">
                  <c:v>357</c:v>
                </c:pt>
                <c:pt idx="258">
                  <c:v>358</c:v>
                </c:pt>
                <c:pt idx="259">
                  <c:v>359</c:v>
                </c:pt>
                <c:pt idx="260">
                  <c:v>360</c:v>
                </c:pt>
                <c:pt idx="261">
                  <c:v>361</c:v>
                </c:pt>
              </c:numCache>
            </c:numRef>
          </c:xVal>
          <c:yVal>
            <c:numRef>
              <c:f>Sheet1!$F$41:$F$302</c:f>
              <c:numCache>
                <c:formatCode>0.0000</c:formatCode>
                <c:ptCount val="262"/>
                <c:pt idx="0">
                  <c:v>0</c:v>
                </c:pt>
                <c:pt idx="1">
                  <c:v>2.6257613025451922</c:v>
                </c:pt>
                <c:pt idx="2">
                  <c:v>5.2537050006756925</c:v>
                </c:pt>
                <c:pt idx="3">
                  <c:v>7.8838365451342547</c:v>
                </c:pt>
                <c:pt idx="4">
                  <c:v>10.516161409390012</c:v>
                </c:pt>
                <c:pt idx="5">
                  <c:v>13.150685089773097</c:v>
                </c:pt>
                <c:pt idx="6">
                  <c:v>15.787413105607895</c:v>
                </c:pt>
                <c:pt idx="7">
                  <c:v>18.426350999347669</c:v>
                </c:pt>
                <c:pt idx="8">
                  <c:v>21.067504336710112</c:v>
                </c:pt>
                <c:pt idx="9">
                  <c:v>23.710878706816118</c:v>
                </c:pt>
                <c:pt idx="10">
                  <c:v>26.356479722325346</c:v>
                </c:pt>
                <c:pt idx="11">
                  <c:v>29.004313019577744</c:v>
                </c:pt>
                <c:pt idx="12">
                  <c:v>31.654384258730971</c:v>
                </c:pt>
                <c:pt idx="13">
                  <c:v>34.306699123904679</c:v>
                </c:pt>
                <c:pt idx="14">
                  <c:v>36.961263323319308</c:v>
                </c:pt>
                <c:pt idx="15">
                  <c:v>39.618082589442238</c:v>
                </c:pt>
                <c:pt idx="16">
                  <c:v>42.277162679130718</c:v>
                </c:pt>
                <c:pt idx="17">
                  <c:v>44.938509373777556</c:v>
                </c:pt>
                <c:pt idx="18">
                  <c:v>47.602128479458656</c:v>
                </c:pt>
                <c:pt idx="19">
                  <c:v>50.268025827079633</c:v>
                </c:pt>
                <c:pt idx="20">
                  <c:v>52.936207272525202</c:v>
                </c:pt>
                <c:pt idx="21">
                  <c:v>55.606678696809936</c:v>
                </c:pt>
                <c:pt idx="22">
                  <c:v>58.279446006228582</c:v>
                </c:pt>
                <c:pt idx="23">
                  <c:v>60.954515132507723</c:v>
                </c:pt>
                <c:pt idx="24">
                  <c:v>63.631892032962121</c:v>
                </c:pt>
                <c:pt idx="25">
                  <c:v>66.311582690645878</c:v>
                </c:pt>
                <c:pt idx="26">
                  <c:v>68.993593114512962</c:v>
                </c:pt>
                <c:pt idx="27">
                  <c:v>71.677929339567896</c:v>
                </c:pt>
                <c:pt idx="28">
                  <c:v>74.364597427032251</c:v>
                </c:pt>
                <c:pt idx="29">
                  <c:v>77.053603464496774</c:v>
                </c:pt>
                <c:pt idx="30">
                  <c:v>79.744953566087844</c:v>
                </c:pt>
                <c:pt idx="31">
                  <c:v>82.438653872625594</c:v>
                </c:pt>
                <c:pt idx="32">
                  <c:v>85.134710551791272</c:v>
                </c:pt>
                <c:pt idx="33">
                  <c:v>87.833129798288184</c:v>
                </c:pt>
                <c:pt idx="34">
                  <c:v>90.533917834011334</c:v>
                </c:pt>
                <c:pt idx="35">
                  <c:v>93.237080908211084</c:v>
                </c:pt>
                <c:pt idx="36">
                  <c:v>95.942625297665188</c:v>
                </c:pt>
                <c:pt idx="37">
                  <c:v>98.650557306846537</c:v>
                </c:pt>
                <c:pt idx="38">
                  <c:v>101.36088326809659</c:v>
                </c:pt>
                <c:pt idx="39">
                  <c:v>104.07360954179543</c:v>
                </c:pt>
                <c:pt idx="40">
                  <c:v>106.78874251653936</c:v>
                </c:pt>
                <c:pt idx="41">
                  <c:v>109.50628860931279</c:v>
                </c:pt>
                <c:pt idx="42">
                  <c:v>112.2262542656681</c:v>
                </c:pt>
                <c:pt idx="43">
                  <c:v>114.94864595990177</c:v>
                </c:pt>
                <c:pt idx="44">
                  <c:v>117.67347019523595</c:v>
                </c:pt>
                <c:pt idx="45">
                  <c:v>120.4007335039998</c:v>
                </c:pt>
                <c:pt idx="46">
                  <c:v>123.13044244780873</c:v>
                </c:pt>
                <c:pt idx="47">
                  <c:v>125.86260361775436</c:v>
                </c:pt>
                <c:pt idx="48">
                  <c:v>128.59722363458488</c:v>
                </c:pt>
                <c:pt idx="49">
                  <c:v>131.33430914889533</c:v>
                </c:pt>
                <c:pt idx="50">
                  <c:v>134.07386684131492</c:v>
                </c:pt>
                <c:pt idx="51">
                  <c:v>136.81590342269831</c:v>
                </c:pt>
                <c:pt idx="52">
                  <c:v>139.56042563431646</c:v>
                </c:pt>
                <c:pt idx="53">
                  <c:v>142.30744024805034</c:v>
                </c:pt>
                <c:pt idx="54">
                  <c:v>145.05695406658589</c:v>
                </c:pt>
                <c:pt idx="55">
                  <c:v>147.80897392361047</c:v>
                </c:pt>
                <c:pt idx="56">
                  <c:v>150.56350668401112</c:v>
                </c:pt>
                <c:pt idx="57">
                  <c:v>153.32055924407462</c:v>
                </c:pt>
                <c:pt idx="58">
                  <c:v>156.08013853168808</c:v>
                </c:pt>
                <c:pt idx="59">
                  <c:v>158.84225150654319</c:v>
                </c:pt>
                <c:pt idx="60">
                  <c:v>161.60690516033955</c:v>
                </c:pt>
                <c:pt idx="61">
                  <c:v>164.37410651699298</c:v>
                </c:pt>
                <c:pt idx="62">
                  <c:v>167.14386263284177</c:v>
                </c:pt>
                <c:pt idx="63">
                  <c:v>169.91618059685911</c:v>
                </c:pt>
                <c:pt idx="64">
                  <c:v>172.69106753086103</c:v>
                </c:pt>
                <c:pt idx="65">
                  <c:v>175.4685305897232</c:v>
                </c:pt>
                <c:pt idx="66">
                  <c:v>178.24857696159515</c:v>
                </c:pt>
                <c:pt idx="67">
                  <c:v>181.03121386811759</c:v>
                </c:pt>
                <c:pt idx="68">
                  <c:v>183.81644856463947</c:v>
                </c:pt>
                <c:pt idx="69">
                  <c:v>186.60428834044117</c:v>
                </c:pt>
                <c:pt idx="70">
                  <c:v>189.39474051895493</c:v>
                </c:pt>
                <c:pt idx="71">
                  <c:v>192.18781245799153</c:v>
                </c:pt>
                <c:pt idx="72">
                  <c:v>194.98351154996499</c:v>
                </c:pt>
                <c:pt idx="73">
                  <c:v>197.78184522212075</c:v>
                </c:pt>
                <c:pt idx="74">
                  <c:v>200.58282093676661</c:v>
                </c:pt>
                <c:pt idx="75">
                  <c:v>203.38644619150514</c:v>
                </c:pt>
                <c:pt idx="76">
                  <c:v>206.19272851946747</c:v>
                </c:pt>
                <c:pt idx="77">
                  <c:v>209.00167548954829</c:v>
                </c:pt>
                <c:pt idx="78">
                  <c:v>211.81329470664582</c:v>
                </c:pt>
                <c:pt idx="79">
                  <c:v>214.62759381190091</c:v>
                </c:pt>
                <c:pt idx="80">
                  <c:v>217.44458048294098</c:v>
                </c:pt>
                <c:pt idx="81">
                  <c:v>220.26426243412078</c:v>
                </c:pt>
                <c:pt idx="82">
                  <c:v>223.08664741677308</c:v>
                </c:pt>
                <c:pt idx="83">
                  <c:v>225.91174321945454</c:v>
                </c:pt>
                <c:pt idx="84">
                  <c:v>228.73955766819682</c:v>
                </c:pt>
                <c:pt idx="85">
                  <c:v>231.57009862676176</c:v>
                </c:pt>
                <c:pt idx="86">
                  <c:v>234.40337399689201</c:v>
                </c:pt>
                <c:pt idx="87">
                  <c:v>237.2393917185739</c:v>
                </c:pt>
                <c:pt idx="88">
                  <c:v>240.07815977029193</c:v>
                </c:pt>
                <c:pt idx="89">
                  <c:v>242.91968616929441</c:v>
                </c:pt>
                <c:pt idx="90">
                  <c:v>245.76397897185521</c:v>
                </c:pt>
                <c:pt idx="91">
                  <c:v>248.61104627354175</c:v>
                </c:pt>
                <c:pt idx="92">
                  <c:v>251.46089620948328</c:v>
                </c:pt>
                <c:pt idx="93">
                  <c:v>254.31353695464199</c:v>
                </c:pt>
                <c:pt idx="94">
                  <c:v>257.16897672408589</c:v>
                </c:pt>
                <c:pt idx="95">
                  <c:v>260.02722377326705</c:v>
                </c:pt>
                <c:pt idx="96">
                  <c:v>262.888286398297</c:v>
                </c:pt>
                <c:pt idx="97">
                  <c:v>265.75217293623047</c:v>
                </c:pt>
                <c:pt idx="98">
                  <c:v>268.61889176534709</c:v>
                </c:pt>
                <c:pt idx="99">
                  <c:v>271.48845130543856</c:v>
                </c:pt>
                <c:pt idx="100">
                  <c:v>274.36086001809502</c:v>
                </c:pt>
                <c:pt idx="101">
                  <c:v>277.23612640699878</c:v>
                </c:pt>
                <c:pt idx="102">
                  <c:v>280.1142590182169</c:v>
                </c:pt>
                <c:pt idx="103">
                  <c:v>282.99526644049701</c:v>
                </c:pt>
                <c:pt idx="104">
                  <c:v>285.87915730556676</c:v>
                </c:pt>
                <c:pt idx="105">
                  <c:v>288.7659402884359</c:v>
                </c:pt>
                <c:pt idx="106">
                  <c:v>291.65562410770059</c:v>
                </c:pt>
                <c:pt idx="107">
                  <c:v>294.54821752585048</c:v>
                </c:pt>
                <c:pt idx="108">
                  <c:v>297.44372934957755</c:v>
                </c:pt>
                <c:pt idx="109">
                  <c:v>300.34216843009153</c:v>
                </c:pt>
                <c:pt idx="110">
                  <c:v>303.2435436634334</c:v>
                </c:pt>
                <c:pt idx="111">
                  <c:v>306.14786399079492</c:v>
                </c:pt>
                <c:pt idx="112">
                  <c:v>309.0551383988394</c:v>
                </c:pt>
                <c:pt idx="113">
                  <c:v>311.96537592002653</c:v>
                </c:pt>
                <c:pt idx="114">
                  <c:v>314.87858563293997</c:v>
                </c:pt>
                <c:pt idx="115">
                  <c:v>317.79477666261801</c:v>
                </c:pt>
                <c:pt idx="116">
                  <c:v>320.71395818088604</c:v>
                </c:pt>
                <c:pt idx="117">
                  <c:v>323.63613940669342</c:v>
                </c:pt>
                <c:pt idx="118">
                  <c:v>326.56132960645448</c:v>
                </c:pt>
                <c:pt idx="119">
                  <c:v>329.48953809438842</c:v>
                </c:pt>
                <c:pt idx="120">
                  <c:v>332.42077423286963</c:v>
                </c:pt>
                <c:pt idx="121">
                  <c:v>335.3550474327717</c:v>
                </c:pt>
                <c:pt idx="122">
                  <c:v>338.29236715382518</c:v>
                </c:pt>
                <c:pt idx="123">
                  <c:v>341.23274290496892</c:v>
                </c:pt>
                <c:pt idx="124">
                  <c:v>344.17618424471237</c:v>
                </c:pt>
                <c:pt idx="125">
                  <c:v>347.12270078149635</c:v>
                </c:pt>
                <c:pt idx="126">
                  <c:v>350.0723021740597</c:v>
                </c:pt>
                <c:pt idx="127">
                  <c:v>353.0249981318085</c:v>
                </c:pt>
                <c:pt idx="128">
                  <c:v>355.98079841518927</c:v>
                </c:pt>
                <c:pt idx="129">
                  <c:v>358.93971283606396</c:v>
                </c:pt>
                <c:pt idx="130">
                  <c:v>361.90175125809242</c:v>
                </c:pt>
                <c:pt idx="131">
                  <c:v>364.86692359711395</c:v>
                </c:pt>
                <c:pt idx="132">
                  <c:v>367.83523982153531</c:v>
                </c:pt>
                <c:pt idx="133">
                  <c:v>370.80670995272186</c:v>
                </c:pt>
                <c:pt idx="134">
                  <c:v>373.78134406539158</c:v>
                </c:pt>
                <c:pt idx="135">
                  <c:v>376.759152288015</c:v>
                </c:pt>
                <c:pt idx="136">
                  <c:v>379.74014480321568</c:v>
                </c:pt>
                <c:pt idx="137">
                  <c:v>382.72433184817845</c:v>
                </c:pt>
                <c:pt idx="138">
                  <c:v>385.71172371505708</c:v>
                </c:pt>
                <c:pt idx="139">
                  <c:v>388.70233075139203</c:v>
                </c:pt>
                <c:pt idx="140">
                  <c:v>391.6961633605236</c:v>
                </c:pt>
                <c:pt idx="141">
                  <c:v>394.69323200202052</c:v>
                </c:pt>
                <c:pt idx="142">
                  <c:v>397.69354719209883</c:v>
                </c:pt>
                <c:pt idx="143">
                  <c:v>400.6971195040602</c:v>
                </c:pt>
                <c:pt idx="144">
                  <c:v>403.70395956871971</c:v>
                </c:pt>
                <c:pt idx="145">
                  <c:v>406.71407807484871</c:v>
                </c:pt>
                <c:pt idx="146">
                  <c:v>409.72748576961862</c:v>
                </c:pt>
                <c:pt idx="147">
                  <c:v>412.7441934590459</c:v>
                </c:pt>
                <c:pt idx="148">
                  <c:v>415.76421200844533</c:v>
                </c:pt>
                <c:pt idx="149">
                  <c:v>418.78755234288815</c:v>
                </c:pt>
                <c:pt idx="150">
                  <c:v>421.81422544766048</c:v>
                </c:pt>
                <c:pt idx="151">
                  <c:v>424.84424236873093</c:v>
                </c:pt>
                <c:pt idx="152">
                  <c:v>427.87761421322006</c:v>
                </c:pt>
                <c:pt idx="153">
                  <c:v>430.91435214987564</c:v>
                </c:pt>
                <c:pt idx="154">
                  <c:v>433.95446740955242</c:v>
                </c:pt>
                <c:pt idx="155">
                  <c:v>436.99797128569674</c:v>
                </c:pt>
                <c:pt idx="156">
                  <c:v>440.04487513483616</c:v>
                </c:pt>
                <c:pt idx="157">
                  <c:v>443.09519037707275</c:v>
                </c:pt>
                <c:pt idx="158">
                  <c:v>446.14892849658492</c:v>
                </c:pt>
                <c:pt idx="159">
                  <c:v>449.20610104212881</c:v>
                </c:pt>
                <c:pt idx="160">
                  <c:v>452.26671962755006</c:v>
                </c:pt>
                <c:pt idx="161">
                  <c:v>455.33079593229718</c:v>
                </c:pt>
                <c:pt idx="162">
                  <c:v>458.39834170194382</c:v>
                </c:pt>
                <c:pt idx="163">
                  <c:v>461.46936874871056</c:v>
                </c:pt>
                <c:pt idx="164">
                  <c:v>464.54388895199855</c:v>
                </c:pt>
                <c:pt idx="165">
                  <c:v>467.62191425892377</c:v>
                </c:pt>
                <c:pt idx="166">
                  <c:v>470.70345668486004</c:v>
                </c:pt>
                <c:pt idx="167">
                  <c:v>473.7885283139853</c:v>
                </c:pt>
                <c:pt idx="168">
                  <c:v>476.87714129983482</c:v>
                </c:pt>
                <c:pt idx="169">
                  <c:v>479.96930786585995</c:v>
                </c:pt>
                <c:pt idx="170">
                  <c:v>483.06504030599223</c:v>
                </c:pt>
                <c:pt idx="171">
                  <c:v>486.16435098521339</c:v>
                </c:pt>
                <c:pt idx="172">
                  <c:v>489.26725234013196</c:v>
                </c:pt>
                <c:pt idx="173">
                  <c:v>492.3737568795662</c:v>
                </c:pt>
                <c:pt idx="174">
                  <c:v>495.48387718513061</c:v>
                </c:pt>
                <c:pt idx="175">
                  <c:v>498.59762591183181</c:v>
                </c:pt>
                <c:pt idx="176">
                  <c:v>501.71501578866958</c:v>
                </c:pt>
                <c:pt idx="177">
                  <c:v>504.83605961924303</c:v>
                </c:pt>
                <c:pt idx="178">
                  <c:v>507.96077028236328</c:v>
                </c:pt>
                <c:pt idx="179">
                  <c:v>511.08916073267642</c:v>
                </c:pt>
                <c:pt idx="180">
                  <c:v>514.221244001287</c:v>
                </c:pt>
                <c:pt idx="181">
                  <c:v>517.3570331963939</c:v>
                </c:pt>
                <c:pt idx="182">
                  <c:v>520.49654150392792</c:v>
                </c:pt>
                <c:pt idx="183">
                  <c:v>523.6397821882008</c:v>
                </c:pt>
                <c:pt idx="184">
                  <c:v>526.78676859255688</c:v>
                </c:pt>
                <c:pt idx="185">
                  <c:v>529.93751414003668</c:v>
                </c:pt>
                <c:pt idx="186">
                  <c:v>533.09203233404219</c:v>
                </c:pt>
                <c:pt idx="187">
                  <c:v>536.25033675901375</c:v>
                </c:pt>
                <c:pt idx="188">
                  <c:v>539.41244108111209</c:v>
                </c:pt>
                <c:pt idx="189">
                  <c:v>542.57835904890817</c:v>
                </c:pt>
                <c:pt idx="190">
                  <c:v>545.74810449408085</c:v>
                </c:pt>
                <c:pt idx="191">
                  <c:v>548.92169133212099</c:v>
                </c:pt>
                <c:pt idx="192">
                  <c:v>552.09913356304537</c:v>
                </c:pt>
                <c:pt idx="193">
                  <c:v>555.28044527211659</c:v>
                </c:pt>
                <c:pt idx="194">
                  <c:v>558.4656406305719</c:v>
                </c:pt>
                <c:pt idx="195">
                  <c:v>561.65473389635997</c:v>
                </c:pt>
                <c:pt idx="196">
                  <c:v>564.84773941488379</c:v>
                </c:pt>
                <c:pt idx="197">
                  <c:v>568.04467161975583</c:v>
                </c:pt>
                <c:pt idx="198">
                  <c:v>571.24554503355739</c:v>
                </c:pt>
                <c:pt idx="199">
                  <c:v>574.45037426860949</c:v>
                </c:pt>
                <c:pt idx="200">
                  <c:v>577.65917402775142</c:v>
                </c:pt>
                <c:pt idx="201">
                  <c:v>580.8719591051248</c:v>
                </c:pt>
                <c:pt idx="202">
                  <c:v>584.08874438697399</c:v>
                </c:pt>
                <c:pt idx="203">
                  <c:v>587.30954485244683</c:v>
                </c:pt>
                <c:pt idx="204">
                  <c:v>590.53437557441123</c:v>
                </c:pt>
                <c:pt idx="205">
                  <c:v>593.76325172027509</c:v>
                </c:pt>
                <c:pt idx="206">
                  <c:v>596.9961885528221</c:v>
                </c:pt>
                <c:pt idx="207">
                  <c:v>600.23320143105036</c:v>
                </c:pt>
                <c:pt idx="208">
                  <c:v>603.47430581102617</c:v>
                </c:pt>
                <c:pt idx="209">
                  <c:v>606.7195172467425</c:v>
                </c:pt>
                <c:pt idx="210">
                  <c:v>609.96885139099334</c:v>
                </c:pt>
                <c:pt idx="211">
                  <c:v>613.22232399625022</c:v>
                </c:pt>
                <c:pt idx="212">
                  <c:v>616.47995091555663</c:v>
                </c:pt>
                <c:pt idx="213">
                  <c:v>619.74174810342822</c:v>
                </c:pt>
                <c:pt idx="214">
                  <c:v>623.00773161676341</c:v>
                </c:pt>
                <c:pt idx="215">
                  <c:v>626.27791761576702</c:v>
                </c:pt>
                <c:pt idx="216">
                  <c:v>629.55232236488223</c:v>
                </c:pt>
                <c:pt idx="217">
                  <c:v>632.83096223373434</c:v>
                </c:pt>
                <c:pt idx="218">
                  <c:v>636.1138536980875</c:v>
                </c:pt>
                <c:pt idx="219">
                  <c:v>639.40101334080668</c:v>
                </c:pt>
                <c:pt idx="220">
                  <c:v>642.69245785283886</c:v>
                </c:pt>
                <c:pt idx="221">
                  <c:v>645.98820403419995</c:v>
                </c:pt>
                <c:pt idx="222">
                  <c:v>649.28826879497547</c:v>
                </c:pt>
                <c:pt idx="223">
                  <c:v>652.59266915633248</c:v>
                </c:pt>
                <c:pt idx="224">
                  <c:v>655.90142225154375</c:v>
                </c:pt>
                <c:pt idx="225">
                  <c:v>659.21454532702751</c:v>
                </c:pt>
                <c:pt idx="226">
                  <c:v>662.53205574338892</c:v>
                </c:pt>
                <c:pt idx="227">
                  <c:v>665.85397097649013</c:v>
                </c:pt>
                <c:pt idx="228">
                  <c:v>669.18030861851719</c:v>
                </c:pt>
                <c:pt idx="229">
                  <c:v>672.51108637907123</c:v>
                </c:pt>
                <c:pt idx="230">
                  <c:v>675.84632208626681</c:v>
                </c:pt>
                <c:pt idx="231">
                  <c:v>679.18603368784534</c:v>
                </c:pt>
                <c:pt idx="232">
                  <c:v>682.53023925230229</c:v>
                </c:pt>
                <c:pt idx="233">
                  <c:v>685.8789569700275</c:v>
                </c:pt>
                <c:pt idx="234">
                  <c:v>689.23220515446008</c:v>
                </c:pt>
                <c:pt idx="235">
                  <c:v>692.59000224325541</c:v>
                </c:pt>
                <c:pt idx="236">
                  <c:v>695.95236679946913</c:v>
                </c:pt>
                <c:pt idx="237">
                  <c:v>699.31931751275533</c:v>
                </c:pt>
                <c:pt idx="238">
                  <c:v>702.69087320057531</c:v>
                </c:pt>
                <c:pt idx="239">
                  <c:v>706.06705280942822</c:v>
                </c:pt>
                <c:pt idx="240">
                  <c:v>709.44787541609185</c:v>
                </c:pt>
                <c:pt idx="241">
                  <c:v>712.83336022887863</c:v>
                </c:pt>
                <c:pt idx="242">
                  <c:v>716.22352658891202</c:v>
                </c:pt>
                <c:pt idx="243">
                  <c:v>719.61839397141262</c:v>
                </c:pt>
                <c:pt idx="244">
                  <c:v>723.01798198700544</c:v>
                </c:pt>
                <c:pt idx="245">
                  <c:v>726.42231038304101</c:v>
                </c:pt>
                <c:pt idx="246">
                  <c:v>729.83139904493328</c:v>
                </c:pt>
                <c:pt idx="247">
                  <c:v>733.24526799751459</c:v>
                </c:pt>
                <c:pt idx="248">
                  <c:v>736.66393740640922</c:v>
                </c:pt>
                <c:pt idx="249">
                  <c:v>740.08742757942218</c:v>
                </c:pt>
                <c:pt idx="250">
                  <c:v>743.51575896794679</c:v>
                </c:pt>
                <c:pt idx="251">
                  <c:v>746.94895216838972</c:v>
                </c:pt>
                <c:pt idx="252">
                  <c:v>750.38702792361551</c:v>
                </c:pt>
                <c:pt idx="253">
                  <c:v>753.83000712440787</c:v>
                </c:pt>
                <c:pt idx="254">
                  <c:v>757.27791081095154</c:v>
                </c:pt>
                <c:pt idx="255">
                  <c:v>760.73076017433084</c:v>
                </c:pt>
                <c:pt idx="256">
                  <c:v>764.18857655805152</c:v>
                </c:pt>
                <c:pt idx="257">
                  <c:v>767.6513814595786</c:v>
                </c:pt>
                <c:pt idx="258">
                  <c:v>771.11919653189432</c:v>
                </c:pt>
                <c:pt idx="259">
                  <c:v>774.59204358508111</c:v>
                </c:pt>
                <c:pt idx="260">
                  <c:v>778.06994458791883</c:v>
                </c:pt>
                <c:pt idx="261">
                  <c:v>781.55292166950858</c:v>
                </c:pt>
              </c:numCache>
            </c:numRef>
          </c:yVal>
          <c:smooth val="1"/>
          <c:extLst>
            <c:ext xmlns:c16="http://schemas.microsoft.com/office/drawing/2014/chart" uri="{C3380CC4-5D6E-409C-BE32-E72D297353CC}">
              <c16:uniqueId val="{00000001-2322-494A-B065-EF7B516C14A6}"/>
            </c:ext>
          </c:extLst>
        </c:ser>
        <c:dLbls>
          <c:showLegendKey val="0"/>
          <c:showVal val="0"/>
          <c:showCatName val="0"/>
          <c:showSerName val="0"/>
          <c:showPercent val="0"/>
          <c:showBubbleSize val="0"/>
        </c:dLbls>
        <c:axId val="247285792"/>
        <c:axId val="247286184"/>
      </c:scatterChart>
      <c:valAx>
        <c:axId val="247285792"/>
        <c:scaling>
          <c:orientation val="minMax"/>
          <c:min val="1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Resistance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7286184"/>
        <c:crosses val="autoZero"/>
        <c:crossBetween val="midCat"/>
      </c:valAx>
      <c:valAx>
        <c:axId val="2472861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Temperature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0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7285792"/>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jpeg>
</file>

<file path=ppt/media/image11.jpeg>
</file>

<file path=ppt/media/image12.png>
</file>

<file path=ppt/media/image13.png>
</file>

<file path=ppt/media/image15.gif>
</file>

<file path=ppt/media/image18.jpeg>
</file>

<file path=ppt/media/image19.jpeg>
</file>

<file path=ppt/media/image2.png>
</file>

<file path=ppt/media/image22.png>
</file>

<file path=ppt/media/image25.jpeg>
</file>

<file path=ppt/media/image26.jpeg>
</file>

<file path=ppt/media/image27.png>
</file>

<file path=ppt/media/image28.png>
</file>

<file path=ppt/media/image29.png>
</file>

<file path=ppt/media/image3.png>
</file>

<file path=ppt/media/image30.pn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7E746F-6132-477D-BAFE-C14333EA4D12}" type="datetimeFigureOut">
              <a:rPr lang="en-US" smtClean="0"/>
              <a:t>1/28/2022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0EFBB4-AD2B-4564-8C01-2E29E76E302D}" type="slidenum">
              <a:rPr lang="en-US" smtClean="0"/>
              <a:t>‹#›</a:t>
            </a:fld>
            <a:endParaRPr lang="en-US"/>
          </a:p>
        </p:txBody>
      </p:sp>
    </p:spTree>
    <p:extLst>
      <p:ext uri="{BB962C8B-B14F-4D97-AF65-F5344CB8AC3E}">
        <p14:creationId xmlns:p14="http://schemas.microsoft.com/office/powerpoint/2010/main" val="3340524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73f16f1716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73f16f1716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24920-1793-4711-8ED7-05B6F47A1B17}"/>
              </a:ext>
            </a:extLst>
          </p:cNvPr>
          <p:cNvSpPr>
            <a:spLocks noGrp="1"/>
          </p:cNvSpPr>
          <p:nvPr>
            <p:ph type="ctrTitle"/>
          </p:nvPr>
        </p:nvSpPr>
        <p:spPr>
          <a:xfrm>
            <a:off x="1524000" y="1122363"/>
            <a:ext cx="9144000" cy="2387600"/>
          </a:xfrm>
        </p:spPr>
        <p:txBody>
          <a:bodyPr anchor="b">
            <a:normAutofit/>
          </a:bodyPr>
          <a:lstStyle>
            <a:lvl1pPr algn="ctr">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89CD72D-7B1C-466F-B3C2-5D7CB12B98EA}"/>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Picture 7" descr="Logo&#10;&#10;Description automatically generated">
            <a:extLst>
              <a:ext uri="{FF2B5EF4-FFF2-40B4-BE49-F238E27FC236}">
                <a16:creationId xmlns:a16="http://schemas.microsoft.com/office/drawing/2014/main" id="{586A6471-009F-406D-A988-A67EB7E7744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7390" y="584961"/>
            <a:ext cx="4157220" cy="1074804"/>
          </a:xfrm>
          <a:prstGeom prst="rect">
            <a:avLst/>
          </a:prstGeom>
        </p:spPr>
      </p:pic>
    </p:spTree>
    <p:extLst>
      <p:ext uri="{BB962C8B-B14F-4D97-AF65-F5344CB8AC3E}">
        <p14:creationId xmlns:p14="http://schemas.microsoft.com/office/powerpoint/2010/main" val="30016427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8389888"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8389888"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 </a:t>
            </a:r>
            <a:r>
              <a:rPr lang="en-US" dirty="0" err="1"/>
              <a:t>Adiuvo</a:t>
            </a:r>
            <a:r>
              <a:rPr lang="en-US" dirty="0"/>
              <a:t> Engineering and Training, Ltd. 2021</a:t>
            </a:r>
          </a:p>
          <a:p>
            <a:r>
              <a:rPr lang="en-US" sz="1050" dirty="0"/>
              <a:t>with 6d7 Technologies LLC</a:t>
            </a:r>
          </a:p>
        </p:txBody>
      </p:sp>
      <p:sp>
        <p:nvSpPr>
          <p:cNvPr id="6" name="Slide Number Placeholder 5"/>
          <p:cNvSpPr>
            <a:spLocks noGrp="1"/>
          </p:cNvSpPr>
          <p:nvPr>
            <p:ph type="sldNum" sz="quarter" idx="12"/>
          </p:nvPr>
        </p:nvSpPr>
        <p:spPr/>
        <p:txBody>
          <a:bodyPr/>
          <a:lstStyle/>
          <a:p>
            <a:fld id="{A107BBF5-AD54-425D-84C9-A11575229E1A}" type="slidenum">
              <a:rPr lang="en-US" smtClean="0"/>
              <a:t>‹#›</a:t>
            </a:fld>
            <a:endParaRPr lang="en-US"/>
          </a:p>
        </p:txBody>
      </p:sp>
      <p:grpSp>
        <p:nvGrpSpPr>
          <p:cNvPr id="7" name="Group 6">
            <a:extLst>
              <a:ext uri="{FF2B5EF4-FFF2-40B4-BE49-F238E27FC236}">
                <a16:creationId xmlns:a16="http://schemas.microsoft.com/office/drawing/2014/main" id="{D2F804FC-2316-465D-B801-8AF26AB50C59}"/>
              </a:ext>
            </a:extLst>
          </p:cNvPr>
          <p:cNvGrpSpPr/>
          <p:nvPr userDrawn="1"/>
        </p:nvGrpSpPr>
        <p:grpSpPr>
          <a:xfrm>
            <a:off x="10013554" y="6173910"/>
            <a:ext cx="1732970" cy="500098"/>
            <a:chOff x="10322261" y="136525"/>
            <a:chExt cx="1732970" cy="500098"/>
          </a:xfrm>
        </p:grpSpPr>
        <p:pic>
          <p:nvPicPr>
            <p:cNvPr id="8" name="Picture 7" descr="Logo&#10;&#10;Description automatically generated">
              <a:extLst>
                <a:ext uri="{FF2B5EF4-FFF2-40B4-BE49-F238E27FC236}">
                  <a16:creationId xmlns:a16="http://schemas.microsoft.com/office/drawing/2014/main" id="{307D500F-6826-48EE-BC77-6E31CDC769F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22261" y="136525"/>
              <a:ext cx="1413224" cy="365126"/>
            </a:xfrm>
            <a:prstGeom prst="rect">
              <a:avLst/>
            </a:prstGeom>
          </p:spPr>
        </p:pic>
        <p:sp>
          <p:nvSpPr>
            <p:cNvPr id="9" name="TextBox 8">
              <a:extLst>
                <a:ext uri="{FF2B5EF4-FFF2-40B4-BE49-F238E27FC236}">
                  <a16:creationId xmlns:a16="http://schemas.microsoft.com/office/drawing/2014/main" id="{A05863BB-2909-4B12-8168-B8DF6DF8E30E}"/>
                </a:ext>
              </a:extLst>
            </p:cNvPr>
            <p:cNvSpPr txBox="1"/>
            <p:nvPr userDrawn="1"/>
          </p:nvSpPr>
          <p:spPr>
            <a:xfrm>
              <a:off x="10542116" y="421179"/>
              <a:ext cx="1513115" cy="215444"/>
            </a:xfrm>
            <a:prstGeom prst="rect">
              <a:avLst/>
            </a:prstGeom>
            <a:noFill/>
          </p:spPr>
          <p:txBody>
            <a:bodyPr wrap="square" rtlCol="0">
              <a:spAutoFit/>
            </a:bodyPr>
            <a:lstStyle/>
            <a:p>
              <a:r>
                <a:rPr lang="en-US" sz="800" dirty="0"/>
                <a:t>with 6D7 Technologies LLC</a:t>
              </a:r>
            </a:p>
          </p:txBody>
        </p:sp>
      </p:grpSp>
    </p:spTree>
    <p:extLst>
      <p:ext uri="{BB962C8B-B14F-4D97-AF65-F5344CB8AC3E}">
        <p14:creationId xmlns:p14="http://schemas.microsoft.com/office/powerpoint/2010/main" val="3168776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 </a:t>
            </a:r>
            <a:r>
              <a:rPr lang="en-US" dirty="0" err="1"/>
              <a:t>Adiuvo</a:t>
            </a:r>
            <a:r>
              <a:rPr lang="en-US" dirty="0"/>
              <a:t> Engineering and Training, Ltd. 2021</a:t>
            </a:r>
          </a:p>
          <a:p>
            <a:r>
              <a:rPr lang="en-US" sz="1050" dirty="0"/>
              <a:t>with 6d7 Technologies LLC</a:t>
            </a:r>
            <a:r>
              <a:rPr lang="en-US" dirty="0"/>
              <a:t>.</a:t>
            </a:r>
          </a:p>
        </p:txBody>
      </p:sp>
      <p:sp>
        <p:nvSpPr>
          <p:cNvPr id="7" name="Slide Number Placeholder 6"/>
          <p:cNvSpPr>
            <a:spLocks noGrp="1"/>
          </p:cNvSpPr>
          <p:nvPr>
            <p:ph type="sldNum" sz="quarter" idx="12"/>
          </p:nvPr>
        </p:nvSpPr>
        <p:spPr/>
        <p:txBody>
          <a:bodyPr/>
          <a:lstStyle/>
          <a:p>
            <a:fld id="{A107BBF5-AD54-425D-84C9-A11575229E1A}" type="slidenum">
              <a:rPr lang="en-US" smtClean="0"/>
              <a:t>‹#›</a:t>
            </a:fld>
            <a:endParaRPr lang="en-US"/>
          </a:p>
        </p:txBody>
      </p:sp>
      <p:grpSp>
        <p:nvGrpSpPr>
          <p:cNvPr id="8" name="Group 7">
            <a:extLst>
              <a:ext uri="{FF2B5EF4-FFF2-40B4-BE49-F238E27FC236}">
                <a16:creationId xmlns:a16="http://schemas.microsoft.com/office/drawing/2014/main" id="{18CE7268-F13D-41D7-961A-68B5561FB53B}"/>
              </a:ext>
            </a:extLst>
          </p:cNvPr>
          <p:cNvGrpSpPr/>
          <p:nvPr userDrawn="1"/>
        </p:nvGrpSpPr>
        <p:grpSpPr>
          <a:xfrm>
            <a:off x="10322261" y="136525"/>
            <a:ext cx="1834570" cy="500098"/>
            <a:chOff x="10322261" y="136525"/>
            <a:chExt cx="1834570" cy="500098"/>
          </a:xfrm>
        </p:grpSpPr>
        <p:pic>
          <p:nvPicPr>
            <p:cNvPr id="9" name="Picture 8" descr="Logo&#10;&#10;Description automatically generated">
              <a:extLst>
                <a:ext uri="{FF2B5EF4-FFF2-40B4-BE49-F238E27FC236}">
                  <a16:creationId xmlns:a16="http://schemas.microsoft.com/office/drawing/2014/main" id="{4B69A723-9584-49C3-8F6E-4E92A2B047C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22261" y="136525"/>
              <a:ext cx="1413224" cy="365126"/>
            </a:xfrm>
            <a:prstGeom prst="rect">
              <a:avLst/>
            </a:prstGeom>
          </p:spPr>
        </p:pic>
        <p:sp>
          <p:nvSpPr>
            <p:cNvPr id="10" name="TextBox 9">
              <a:extLst>
                <a:ext uri="{FF2B5EF4-FFF2-40B4-BE49-F238E27FC236}">
                  <a16:creationId xmlns:a16="http://schemas.microsoft.com/office/drawing/2014/main" id="{2C9AAA1C-EB9E-486F-93D9-2AE6EC922FAD}"/>
                </a:ext>
              </a:extLst>
            </p:cNvPr>
            <p:cNvSpPr txBox="1"/>
            <p:nvPr userDrawn="1"/>
          </p:nvSpPr>
          <p:spPr>
            <a:xfrm>
              <a:off x="10542116" y="421179"/>
              <a:ext cx="1614715" cy="215444"/>
            </a:xfrm>
            <a:prstGeom prst="rect">
              <a:avLst/>
            </a:prstGeom>
            <a:noFill/>
          </p:spPr>
          <p:txBody>
            <a:bodyPr wrap="square" rtlCol="0">
              <a:spAutoFit/>
            </a:bodyPr>
            <a:lstStyle/>
            <a:p>
              <a:r>
                <a:rPr lang="en-US" sz="800" dirty="0"/>
                <a:t>with 6D7 Technologies LLC</a:t>
              </a:r>
            </a:p>
          </p:txBody>
        </p:sp>
      </p:grpSp>
    </p:spTree>
    <p:extLst>
      <p:ext uri="{BB962C8B-B14F-4D97-AF65-F5344CB8AC3E}">
        <p14:creationId xmlns:p14="http://schemas.microsoft.com/office/powerpoint/2010/main" val="172916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24920-1793-4711-8ED7-05B6F47A1B17}"/>
              </a:ext>
            </a:extLst>
          </p:cNvPr>
          <p:cNvSpPr>
            <a:spLocks noGrp="1"/>
          </p:cNvSpPr>
          <p:nvPr>
            <p:ph type="ctrTitle"/>
          </p:nvPr>
        </p:nvSpPr>
        <p:spPr>
          <a:xfrm>
            <a:off x="1524000" y="1122363"/>
            <a:ext cx="9144000" cy="2387600"/>
          </a:xfrm>
        </p:spPr>
        <p:txBody>
          <a:bodyPr anchor="b">
            <a:normAutofit/>
          </a:bodyPr>
          <a:lstStyle>
            <a:lvl1pPr algn="ctr">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89CD72D-7B1C-466F-B3C2-5D7CB12B98EA}"/>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Picture 7" descr="Logo&#10;&#10;Description automatically generated">
            <a:extLst>
              <a:ext uri="{FF2B5EF4-FFF2-40B4-BE49-F238E27FC236}">
                <a16:creationId xmlns:a16="http://schemas.microsoft.com/office/drawing/2014/main" id="{586A6471-009F-406D-A988-A67EB7E7744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7390" y="584961"/>
            <a:ext cx="4157220" cy="1074804"/>
          </a:xfrm>
          <a:prstGeom prst="rect">
            <a:avLst/>
          </a:prstGeom>
        </p:spPr>
      </p:pic>
      <p:sp>
        <p:nvSpPr>
          <p:cNvPr id="4" name="Rectangle 3">
            <a:extLst>
              <a:ext uri="{FF2B5EF4-FFF2-40B4-BE49-F238E27FC236}">
                <a16:creationId xmlns:a16="http://schemas.microsoft.com/office/drawing/2014/main" id="{5921DA24-B7EE-4299-B94B-B65AA295698B}"/>
              </a:ext>
            </a:extLst>
          </p:cNvPr>
          <p:cNvSpPr/>
          <p:nvPr userDrawn="1"/>
        </p:nvSpPr>
        <p:spPr>
          <a:xfrm>
            <a:off x="0" y="5618375"/>
            <a:ext cx="12192000" cy="12396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281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D0210-E93B-471C-B43E-ACEBCE32A4F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8B9EE05-0D2F-4FCA-9AF3-56E027A62622}"/>
              </a:ext>
            </a:extLst>
          </p:cNvPr>
          <p:cNvSpPr>
            <a:spLocks noGrp="1"/>
          </p:cNvSpPr>
          <p:nvPr>
            <p:ph idx="1"/>
          </p:nvPr>
        </p:nvSpPr>
        <p:spPr/>
        <p:txBody>
          <a:bodyPr/>
          <a:lstStyle>
            <a:lvl1pPr marL="0" indent="0">
              <a:buClr>
                <a:schemeClr val="tx1"/>
              </a:buClr>
              <a:buFont typeface="Arial" panose="020B0604020202020204" pitchFamily="34" charset="0"/>
              <a:buNone/>
              <a:defRPr sz="2400">
                <a:latin typeface="Arial" panose="020B0604020202020204" pitchFamily="34" charset="0"/>
                <a:cs typeface="Arial" panose="020B0604020202020204" pitchFamily="34" charset="0"/>
              </a:defRPr>
            </a:lvl1pPr>
            <a:lvl2pPr marL="685800" indent="-228600">
              <a:buClr>
                <a:schemeClr val="tx1"/>
              </a:buClr>
              <a:buFont typeface="Arial" panose="020B0604020202020204" pitchFamily="34" charset="0"/>
              <a:buChar char="»"/>
              <a:defRPr sz="2000">
                <a:latin typeface="Arial" panose="020B0604020202020204" pitchFamily="34" charset="0"/>
                <a:cs typeface="Arial" panose="020B0604020202020204" pitchFamily="34" charset="0"/>
              </a:defRPr>
            </a:lvl2pPr>
            <a:lvl3pPr>
              <a:defRPr sz="1800">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p:txBody>
      </p:sp>
      <p:sp>
        <p:nvSpPr>
          <p:cNvPr id="5" name="Footer Placeholder 4">
            <a:extLst>
              <a:ext uri="{FF2B5EF4-FFF2-40B4-BE49-F238E27FC236}">
                <a16:creationId xmlns:a16="http://schemas.microsoft.com/office/drawing/2014/main" id="{1B6BDB92-4265-479C-AD46-75D6E0F4A198}"/>
              </a:ext>
            </a:extLst>
          </p:cNvPr>
          <p:cNvSpPr>
            <a:spLocks noGrp="1"/>
          </p:cNvSpPr>
          <p:nvPr>
            <p:ph type="ftr" sz="quarter" idx="11"/>
          </p:nvPr>
        </p:nvSpPr>
        <p:spPr>
          <a:xfrm>
            <a:off x="4038600" y="6317268"/>
            <a:ext cx="4114800" cy="365125"/>
          </a:xfrm>
        </p:spPr>
        <p:txBody>
          <a:bodyPr/>
          <a:lstStyle>
            <a:lvl1pPr algn="l">
              <a:defRPr>
                <a:solidFill>
                  <a:schemeClr val="tx1"/>
                </a:solidFill>
              </a:defRPr>
            </a:lvl1pPr>
          </a:lstStyle>
          <a:p>
            <a:r>
              <a:rPr lang="en-US"/>
              <a:t>© Adiuvo Engineering and Training, Ltd. 2020</a:t>
            </a:r>
            <a:endParaRPr lang="en-US" dirty="0"/>
          </a:p>
        </p:txBody>
      </p:sp>
      <p:pic>
        <p:nvPicPr>
          <p:cNvPr id="9" name="Picture 8" descr="Logo&#10;&#10;Description automatically generated">
            <a:extLst>
              <a:ext uri="{FF2B5EF4-FFF2-40B4-BE49-F238E27FC236}">
                <a16:creationId xmlns:a16="http://schemas.microsoft.com/office/drawing/2014/main" id="{F201986B-88AD-47BC-84B7-F9B6F1A855E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44955" y="92732"/>
            <a:ext cx="2431915" cy="628319"/>
          </a:xfrm>
          <a:prstGeom prst="rect">
            <a:avLst/>
          </a:prstGeom>
        </p:spPr>
      </p:pic>
      <p:sp>
        <p:nvSpPr>
          <p:cNvPr id="11" name="Slide Number Placeholder 5">
            <a:extLst>
              <a:ext uri="{FF2B5EF4-FFF2-40B4-BE49-F238E27FC236}">
                <a16:creationId xmlns:a16="http://schemas.microsoft.com/office/drawing/2014/main" id="{7DB15026-6EE9-4C2D-A53C-B60405E11C36}"/>
              </a:ext>
            </a:extLst>
          </p:cNvPr>
          <p:cNvSpPr>
            <a:spLocks noGrp="1"/>
          </p:cNvSpPr>
          <p:nvPr>
            <p:ph type="sldNum" sz="quarter" idx="4"/>
          </p:nvPr>
        </p:nvSpPr>
        <p:spPr>
          <a:xfrm>
            <a:off x="9147928" y="6356350"/>
            <a:ext cx="2743200" cy="365125"/>
          </a:xfrm>
          <a:prstGeom prst="rect">
            <a:avLst/>
          </a:prstGeom>
        </p:spPr>
        <p:txBody>
          <a:bodyPr vert="horz" lIns="91440" tIns="45720" rIns="91440" bIns="45720" rtlCol="0" anchor="ctr"/>
          <a:lstStyle>
            <a:lvl1pPr algn="r">
              <a:defRPr sz="1200">
                <a:solidFill>
                  <a:schemeClr val="tx1"/>
                </a:solidFill>
              </a:defRPr>
            </a:lvl1pPr>
          </a:lstStyle>
          <a:p>
            <a:fld id="{F2CE8A50-B8D0-457B-A77C-B74D45AE23B6}" type="slidenum">
              <a:rPr lang="en-US" smtClean="0"/>
              <a:pPr/>
              <a:t>‹#›</a:t>
            </a:fld>
            <a:endParaRPr lang="en-US" dirty="0"/>
          </a:p>
        </p:txBody>
      </p:sp>
    </p:spTree>
    <p:extLst>
      <p:ext uri="{BB962C8B-B14F-4D97-AF65-F5344CB8AC3E}">
        <p14:creationId xmlns:p14="http://schemas.microsoft.com/office/powerpoint/2010/main" val="3581758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6" name="Picture 5" descr="A picture containing shape&#10;&#10;Description automatically generated">
            <a:extLst>
              <a:ext uri="{FF2B5EF4-FFF2-40B4-BE49-F238E27FC236}">
                <a16:creationId xmlns:a16="http://schemas.microsoft.com/office/drawing/2014/main" id="{72DFC413-D260-4F1C-95B0-685D4103595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91420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3" name="Picture 2" descr="A picture containing shape&#10;&#10;Description automatically generated">
            <a:extLst>
              <a:ext uri="{FF2B5EF4-FFF2-40B4-BE49-F238E27FC236}">
                <a16:creationId xmlns:a16="http://schemas.microsoft.com/office/drawing/2014/main" id="{A748E98C-FCBA-49C2-952A-7A455C0905D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51229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4" name="Picture 3" descr="A picture containing graphical user interface, application&#10;&#10;Description automatically generated">
            <a:extLst>
              <a:ext uri="{FF2B5EF4-FFF2-40B4-BE49-F238E27FC236}">
                <a16:creationId xmlns:a16="http://schemas.microsoft.com/office/drawing/2014/main" id="{497200A2-F245-4502-A4C6-618FA12B84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668809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3" name="Picture 2" descr="A picture containing graphical user interface, application&#10;&#10;Description automatically generated">
            <a:extLst>
              <a:ext uri="{FF2B5EF4-FFF2-40B4-BE49-F238E27FC236}">
                <a16:creationId xmlns:a16="http://schemas.microsoft.com/office/drawing/2014/main" id="{3FA1FA66-7641-48D6-BBC1-6399816A9C8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9443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8D927-55C0-484E-A2FD-4DE8A518E2A9}"/>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CD485D94-D5F7-45ED-AE4C-8A9CF1C84121}"/>
              </a:ext>
            </a:extLst>
          </p:cNvPr>
          <p:cNvSpPr>
            <a:spLocks noGrp="1"/>
          </p:cNvSpPr>
          <p:nvPr>
            <p:ph type="ftr" sz="quarter" idx="10"/>
          </p:nvPr>
        </p:nvSpPr>
        <p:spPr/>
        <p:txBody>
          <a:bodyPr/>
          <a:lstStyle/>
          <a:p>
            <a:r>
              <a:rPr lang="en-US"/>
              <a:t>© Adiuvo Engineering and Training, Ltd. 2020</a:t>
            </a:r>
          </a:p>
        </p:txBody>
      </p:sp>
      <p:sp>
        <p:nvSpPr>
          <p:cNvPr id="4" name="Slide Number Placeholder 3">
            <a:extLst>
              <a:ext uri="{FF2B5EF4-FFF2-40B4-BE49-F238E27FC236}">
                <a16:creationId xmlns:a16="http://schemas.microsoft.com/office/drawing/2014/main" id="{55C1D7CC-FA7D-42A8-9BF0-513FAA145676}"/>
              </a:ext>
            </a:extLst>
          </p:cNvPr>
          <p:cNvSpPr>
            <a:spLocks noGrp="1"/>
          </p:cNvSpPr>
          <p:nvPr>
            <p:ph type="sldNum" sz="quarter" idx="11"/>
          </p:nvPr>
        </p:nvSpPr>
        <p:spPr/>
        <p:txBody>
          <a:bodyPr/>
          <a:lstStyle/>
          <a:p>
            <a:fld id="{F2CE8A50-B8D0-457B-A77C-B74D45AE23B6}" type="slidenum">
              <a:rPr lang="en-US" smtClean="0"/>
              <a:pPr/>
              <a:t>‹#›</a:t>
            </a:fld>
            <a:endParaRPr lang="en-US" dirty="0"/>
          </a:p>
        </p:txBody>
      </p:sp>
      <p:sp>
        <p:nvSpPr>
          <p:cNvPr id="8" name="Text Placeholder 7">
            <a:extLst>
              <a:ext uri="{FF2B5EF4-FFF2-40B4-BE49-F238E27FC236}">
                <a16:creationId xmlns:a16="http://schemas.microsoft.com/office/drawing/2014/main" id="{706EF8EE-D831-41C9-BD8E-49B21FFFF8AD}"/>
              </a:ext>
            </a:extLst>
          </p:cNvPr>
          <p:cNvSpPr>
            <a:spLocks noGrp="1"/>
          </p:cNvSpPr>
          <p:nvPr>
            <p:ph type="body" sz="quarter" idx="12"/>
          </p:nvPr>
        </p:nvSpPr>
        <p:spPr>
          <a:xfrm>
            <a:off x="838200" y="2047875"/>
            <a:ext cx="5505450" cy="3771900"/>
          </a:xfrm>
        </p:spPr>
        <p:txBody>
          <a:bodyPr>
            <a:normAutofit/>
          </a:bodyPr>
          <a:lstStyle>
            <a:lvl1pPr marL="0" indent="0">
              <a:buClr>
                <a:schemeClr val="tx1"/>
              </a:buClr>
              <a:buFont typeface="Arial" panose="020B0604020202020204" pitchFamily="34" charset="0"/>
              <a:buNone/>
              <a:defRPr sz="2400"/>
            </a:lvl1pPr>
            <a:lvl2pPr marL="914400" indent="-457200">
              <a:buClr>
                <a:schemeClr val="tx1"/>
              </a:buClr>
              <a:buFont typeface="Arial" panose="020B0604020202020204" pitchFamily="34" charset="0"/>
              <a:buChar char="»"/>
              <a:defRPr sz="2000"/>
            </a:lvl2pPr>
            <a:lvl3pPr>
              <a:defRPr sz="1800"/>
            </a:lvl3pPr>
            <a:lvl4pPr>
              <a:defRPr sz="1600"/>
            </a:lvl4pPr>
            <a:lvl5pPr>
              <a:defRPr sz="1600"/>
            </a:lvl5pPr>
          </a:lstStyle>
          <a:p>
            <a:pPr lvl="0"/>
            <a:r>
              <a:rPr lang="en-US"/>
              <a:t>Click to edit Master text styles</a:t>
            </a:r>
          </a:p>
          <a:p>
            <a:pPr lvl="1"/>
            <a:r>
              <a:rPr lang="en-US"/>
              <a:t>Second level</a:t>
            </a:r>
          </a:p>
        </p:txBody>
      </p:sp>
      <p:pic>
        <p:nvPicPr>
          <p:cNvPr id="10" name="Picture 9" descr="Logo&#10;&#10;Description automatically generated">
            <a:extLst>
              <a:ext uri="{FF2B5EF4-FFF2-40B4-BE49-F238E27FC236}">
                <a16:creationId xmlns:a16="http://schemas.microsoft.com/office/drawing/2014/main" id="{0E6BDB92-694C-4F07-A85B-25B5B19493D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44955" y="92732"/>
            <a:ext cx="2431915" cy="628319"/>
          </a:xfrm>
          <a:prstGeom prst="rect">
            <a:avLst/>
          </a:prstGeom>
        </p:spPr>
      </p:pic>
    </p:spTree>
    <p:extLst>
      <p:ext uri="{BB962C8B-B14F-4D97-AF65-F5344CB8AC3E}">
        <p14:creationId xmlns:p14="http://schemas.microsoft.com/office/powerpoint/2010/main" val="4252169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3105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071FA20-F943-4AC2-9FCA-BEB5011140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83D690E-B394-492E-9BA7-17F5DB0F70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CE3FC6BB-59CD-436A-901B-B93E8FED1D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Adiuvo Engineering and Training, Ltd. 2020</a:t>
            </a:r>
          </a:p>
        </p:txBody>
      </p:sp>
      <p:sp>
        <p:nvSpPr>
          <p:cNvPr id="6" name="Slide Number Placeholder 5">
            <a:extLst>
              <a:ext uri="{FF2B5EF4-FFF2-40B4-BE49-F238E27FC236}">
                <a16:creationId xmlns:a16="http://schemas.microsoft.com/office/drawing/2014/main" id="{034FF59B-58B3-4AD0-B4B1-CA6D77BC0082}"/>
              </a:ext>
            </a:extLst>
          </p:cNvPr>
          <p:cNvSpPr>
            <a:spLocks noGrp="1"/>
          </p:cNvSpPr>
          <p:nvPr>
            <p:ph type="sldNum" sz="quarter" idx="4"/>
          </p:nvPr>
        </p:nvSpPr>
        <p:spPr>
          <a:xfrm>
            <a:off x="9147928" y="6356350"/>
            <a:ext cx="2743200" cy="365125"/>
          </a:xfrm>
          <a:prstGeom prst="rect">
            <a:avLst/>
          </a:prstGeom>
        </p:spPr>
        <p:txBody>
          <a:bodyPr vert="horz" lIns="91440" tIns="45720" rIns="91440" bIns="45720" rtlCol="0" anchor="ctr"/>
          <a:lstStyle>
            <a:lvl1pPr algn="r">
              <a:defRPr sz="1200">
                <a:solidFill>
                  <a:schemeClr val="tx1"/>
                </a:solidFill>
              </a:defRPr>
            </a:lvl1pPr>
          </a:lstStyle>
          <a:p>
            <a:fld id="{F2CE8A50-B8D0-457B-A77C-B74D45AE23B6}" type="slidenum">
              <a:rPr lang="en-US" smtClean="0"/>
              <a:pPr/>
              <a:t>‹#›</a:t>
            </a:fld>
            <a:endParaRPr lang="en-US" dirty="0"/>
          </a:p>
        </p:txBody>
      </p:sp>
    </p:spTree>
    <p:extLst>
      <p:ext uri="{BB962C8B-B14F-4D97-AF65-F5344CB8AC3E}">
        <p14:creationId xmlns:p14="http://schemas.microsoft.com/office/powerpoint/2010/main" val="2836389715"/>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0" r:id="rId3"/>
    <p:sldLayoutId id="2147483651" r:id="rId4"/>
    <p:sldLayoutId id="2147483652" r:id="rId5"/>
    <p:sldLayoutId id="2147483653" r:id="rId6"/>
    <p:sldLayoutId id="2147483654" r:id="rId7"/>
    <p:sldLayoutId id="2147483655" r:id="rId8"/>
    <p:sldLayoutId id="2147483656" r:id="rId9"/>
    <p:sldLayoutId id="2147483659" r:id="rId10"/>
    <p:sldLayoutId id="2147483660"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1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1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1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hyperlink" Target="http://www.pynq.io/community.html" TargetMode="Externa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EE311-A3A8-40DD-8EA7-5DAC9D913E99}"/>
              </a:ext>
            </a:extLst>
          </p:cNvPr>
          <p:cNvSpPr>
            <a:spLocks noGrp="1"/>
          </p:cNvSpPr>
          <p:nvPr>
            <p:ph type="ctrTitle"/>
          </p:nvPr>
        </p:nvSpPr>
        <p:spPr/>
        <p:txBody>
          <a:bodyPr/>
          <a:lstStyle/>
          <a:p>
            <a:r>
              <a:rPr lang="en-US" dirty="0"/>
              <a:t>Session Four </a:t>
            </a:r>
          </a:p>
        </p:txBody>
      </p:sp>
      <p:sp>
        <p:nvSpPr>
          <p:cNvPr id="3" name="Subtitle 2">
            <a:extLst>
              <a:ext uri="{FF2B5EF4-FFF2-40B4-BE49-F238E27FC236}">
                <a16:creationId xmlns:a16="http://schemas.microsoft.com/office/drawing/2014/main" id="{BAF86558-ACEF-48C6-B224-40340571B01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8744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21038-F49E-4860-B763-47F03D588682}"/>
              </a:ext>
            </a:extLst>
          </p:cNvPr>
          <p:cNvSpPr>
            <a:spLocks noGrp="1"/>
          </p:cNvSpPr>
          <p:nvPr>
            <p:ph type="title"/>
          </p:nvPr>
        </p:nvSpPr>
        <p:spPr/>
        <p:txBody>
          <a:bodyPr/>
          <a:lstStyle/>
          <a:p>
            <a:r>
              <a:rPr lang="en-US" dirty="0"/>
              <a:t>Why Fixed Point </a:t>
            </a:r>
            <a:endParaRPr lang="en-GB" dirty="0"/>
          </a:p>
        </p:txBody>
      </p:sp>
      <p:sp>
        <p:nvSpPr>
          <p:cNvPr id="3" name="Content Placeholder 2">
            <a:extLst>
              <a:ext uri="{FF2B5EF4-FFF2-40B4-BE49-F238E27FC236}">
                <a16:creationId xmlns:a16="http://schemas.microsoft.com/office/drawing/2014/main" id="{7E48864A-45DD-47A0-984B-FAF7E27FA447}"/>
              </a:ext>
            </a:extLst>
          </p:cNvPr>
          <p:cNvSpPr>
            <a:spLocks noGrp="1"/>
          </p:cNvSpPr>
          <p:nvPr>
            <p:ph idx="1"/>
          </p:nvPr>
        </p:nvSpPr>
        <p:spPr>
          <a:xfrm>
            <a:off x="838200" y="1690688"/>
            <a:ext cx="10515600" cy="4351338"/>
          </a:xfrm>
        </p:spPr>
        <p:txBody>
          <a:bodyPr>
            <a:normAutofit fontScale="92500" lnSpcReduction="10000"/>
          </a:bodyPr>
          <a:lstStyle/>
          <a:p>
            <a:pPr marL="342900" indent="-342900">
              <a:buFont typeface="Arial" panose="020B0604020202020204" pitchFamily="34" charset="0"/>
              <a:buChar char="•"/>
            </a:pPr>
            <a:r>
              <a:rPr lang="en-US" dirty="0"/>
              <a:t>Less complex to implement in logic</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Enables a faster solution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Can be more power efficient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FPGA are register rich!</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No standard for implementation but, Q format is popular </a:t>
            </a:r>
          </a:p>
          <a:p>
            <a:pPr marL="1028700" lvl="1" indent="-342900">
              <a:buFont typeface="Arial" panose="020B0604020202020204" pitchFamily="34" charset="0"/>
              <a:buChar char="•"/>
            </a:pPr>
            <a:r>
              <a:rPr lang="en-US" dirty="0"/>
              <a:t>Q15 – 15 fractional bits </a:t>
            </a:r>
          </a:p>
          <a:p>
            <a:pPr marL="1028700" lvl="1" indent="-342900">
              <a:buFont typeface="Arial" panose="020B0604020202020204" pitchFamily="34" charset="0"/>
              <a:buChar char="•"/>
            </a:pPr>
            <a:r>
              <a:rPr lang="en-US" dirty="0"/>
              <a:t>M,N – M integer bits and N fractional bits </a:t>
            </a:r>
          </a:p>
        </p:txBody>
      </p:sp>
      <p:sp>
        <p:nvSpPr>
          <p:cNvPr id="4" name="Footer Placeholder 3">
            <a:extLst>
              <a:ext uri="{FF2B5EF4-FFF2-40B4-BE49-F238E27FC236}">
                <a16:creationId xmlns:a16="http://schemas.microsoft.com/office/drawing/2014/main" id="{406050D0-8D20-4B7A-9729-57C40A0D56DA}"/>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07664C4E-A080-4A71-A65F-8D8D89597035}"/>
              </a:ext>
            </a:extLst>
          </p:cNvPr>
          <p:cNvSpPr>
            <a:spLocks noGrp="1"/>
          </p:cNvSpPr>
          <p:nvPr>
            <p:ph type="sldNum" sz="quarter" idx="4"/>
          </p:nvPr>
        </p:nvSpPr>
        <p:spPr/>
        <p:txBody>
          <a:bodyPr/>
          <a:lstStyle/>
          <a:p>
            <a:fld id="{F2CE8A50-B8D0-457B-A77C-B74D45AE23B6}" type="slidenum">
              <a:rPr lang="en-US" smtClean="0"/>
              <a:pPr/>
              <a:t>10</a:t>
            </a:fld>
            <a:endParaRPr lang="en-US" dirty="0"/>
          </a:p>
        </p:txBody>
      </p:sp>
    </p:spTree>
    <p:extLst>
      <p:ext uri="{BB962C8B-B14F-4D97-AF65-F5344CB8AC3E}">
        <p14:creationId xmlns:p14="http://schemas.microsoft.com/office/powerpoint/2010/main" val="39448175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E45B-A240-4B8D-B777-BDBC8D32CC1A}"/>
              </a:ext>
            </a:extLst>
          </p:cNvPr>
          <p:cNvSpPr>
            <a:spLocks noGrp="1"/>
          </p:cNvSpPr>
          <p:nvPr>
            <p:ph type="title"/>
          </p:nvPr>
        </p:nvSpPr>
        <p:spPr/>
        <p:txBody>
          <a:bodyPr/>
          <a:lstStyle/>
          <a:p>
            <a:r>
              <a:rPr lang="en-US" dirty="0"/>
              <a:t>Number schemes </a:t>
            </a:r>
            <a:endParaRPr lang="en-GB" dirty="0"/>
          </a:p>
        </p:txBody>
      </p:sp>
      <p:sp>
        <p:nvSpPr>
          <p:cNvPr id="3" name="Content Placeholder 2">
            <a:extLst>
              <a:ext uri="{FF2B5EF4-FFF2-40B4-BE49-F238E27FC236}">
                <a16:creationId xmlns:a16="http://schemas.microsoft.com/office/drawing/2014/main" id="{FEF00847-0EBC-4686-91A1-B0BC0F810094}"/>
              </a:ext>
            </a:extLst>
          </p:cNvPr>
          <p:cNvSpPr>
            <a:spLocks noGrp="1"/>
          </p:cNvSpPr>
          <p:nvPr>
            <p:ph idx="1"/>
          </p:nvPr>
        </p:nvSpPr>
        <p:spPr/>
        <p:txBody>
          <a:bodyPr>
            <a:normAutofit fontScale="92500" lnSpcReduction="20000"/>
          </a:bodyPr>
          <a:lstStyle/>
          <a:p>
            <a:r>
              <a:rPr lang="en-US" dirty="0"/>
              <a:t>Fixed point numbers need to represent positive and negative numbers</a:t>
            </a:r>
          </a:p>
          <a:p>
            <a:endParaRPr lang="en-US" dirty="0"/>
          </a:p>
          <a:p>
            <a:pPr marL="342900" indent="-342900">
              <a:buFont typeface="Arial" panose="020B0604020202020204" pitchFamily="34" charset="0"/>
              <a:buChar char="•"/>
            </a:pPr>
            <a:r>
              <a:rPr lang="en-US" dirty="0"/>
              <a:t>Sign and Magnitude - </a:t>
            </a:r>
            <a:r>
              <a:rPr lang="en-US" dirty="0" err="1"/>
              <a:t>Utilises</a:t>
            </a:r>
            <a:r>
              <a:rPr lang="en-US" dirty="0"/>
              <a:t> the left most bit to represent the sign of the number (0 = positive, 1 = negative) the remainder of the bits represent the magnitude. BUT! Positive and Negative Numbers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Ones Complement – Same unsigned representation for positive numbers as Sign and Magnitude representation. However, for negative numbers the inversion (ones complement) of the positive number are used. Requires end around carry for subtraction – Added complexity.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Twos Complement – Positive are represented in the same manner as an unsigned numbers. While negative numbers are represented as the binary number you add to a positive number of the same magnitude to get zero</a:t>
            </a:r>
          </a:p>
          <a:p>
            <a:endParaRPr lang="en-US" dirty="0"/>
          </a:p>
          <a:p>
            <a:endParaRPr lang="en-GB" dirty="0"/>
          </a:p>
        </p:txBody>
      </p:sp>
      <p:sp>
        <p:nvSpPr>
          <p:cNvPr id="4" name="Footer Placeholder 3">
            <a:extLst>
              <a:ext uri="{FF2B5EF4-FFF2-40B4-BE49-F238E27FC236}">
                <a16:creationId xmlns:a16="http://schemas.microsoft.com/office/drawing/2014/main" id="{3860EA11-62F3-4B32-B387-C9EBBC6DA4D7}"/>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C76BE9B2-FE2A-45B2-8F97-9F574524CB5D}"/>
              </a:ext>
            </a:extLst>
          </p:cNvPr>
          <p:cNvSpPr>
            <a:spLocks noGrp="1"/>
          </p:cNvSpPr>
          <p:nvPr>
            <p:ph type="sldNum" sz="quarter" idx="4"/>
          </p:nvPr>
        </p:nvSpPr>
        <p:spPr/>
        <p:txBody>
          <a:bodyPr/>
          <a:lstStyle/>
          <a:p>
            <a:fld id="{F2CE8A50-B8D0-457B-A77C-B74D45AE23B6}" type="slidenum">
              <a:rPr lang="en-US" smtClean="0"/>
              <a:pPr/>
              <a:t>11</a:t>
            </a:fld>
            <a:endParaRPr lang="en-US" dirty="0"/>
          </a:p>
        </p:txBody>
      </p:sp>
    </p:spTree>
    <p:extLst>
      <p:ext uri="{BB962C8B-B14F-4D97-AF65-F5344CB8AC3E}">
        <p14:creationId xmlns:p14="http://schemas.microsoft.com/office/powerpoint/2010/main" val="2684715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4E275-EB9E-4895-8036-F6FBCC96CBA2}"/>
              </a:ext>
            </a:extLst>
          </p:cNvPr>
          <p:cNvSpPr>
            <a:spLocks noGrp="1"/>
          </p:cNvSpPr>
          <p:nvPr>
            <p:ph type="title"/>
          </p:nvPr>
        </p:nvSpPr>
        <p:spPr/>
        <p:txBody>
          <a:bodyPr/>
          <a:lstStyle/>
          <a:p>
            <a:r>
              <a:rPr lang="en-US" dirty="0"/>
              <a:t>Twos Compliment</a:t>
            </a:r>
            <a:endParaRPr lang="en-GB" dirty="0"/>
          </a:p>
        </p:txBody>
      </p:sp>
      <p:sp>
        <p:nvSpPr>
          <p:cNvPr id="3" name="Content Placeholder 2">
            <a:extLst>
              <a:ext uri="{FF2B5EF4-FFF2-40B4-BE49-F238E27FC236}">
                <a16:creationId xmlns:a16="http://schemas.microsoft.com/office/drawing/2014/main" id="{9E422A30-406E-444A-970E-6D2EA2BCD1B6}"/>
              </a:ext>
            </a:extLst>
          </p:cNvPr>
          <p:cNvSpPr>
            <a:spLocks noGrp="1"/>
          </p:cNvSpPr>
          <p:nvPr>
            <p:ph idx="1"/>
          </p:nvPr>
        </p:nvSpPr>
        <p:spPr/>
        <p:txBody>
          <a:bodyPr/>
          <a:lstStyle/>
          <a:p>
            <a:r>
              <a:rPr lang="en-US" dirty="0"/>
              <a:t>A negative twos complement number is calculated by first taking the ones complement (inversion) of the positive number and then adding one to it. The twos complement number system allows subtraction of one number form another by performing an addition of the two numbers. The range a twos complement number can represent is given by </a:t>
            </a:r>
          </a:p>
          <a:p>
            <a:pPr marL="342900" indent="-342900">
              <a:buFontTx/>
              <a:buChar char="-"/>
            </a:pPr>
            <a:endParaRPr lang="en-US" dirty="0"/>
          </a:p>
          <a:p>
            <a:pPr marL="342900" indent="-342900">
              <a:buFontTx/>
              <a:buChar char="-"/>
            </a:pPr>
            <a:r>
              <a:rPr lang="en-US" dirty="0"/>
              <a:t>(2n-1) to + (2n-1 – 1)</a:t>
            </a:r>
          </a:p>
          <a:p>
            <a:pPr marL="342900" indent="-342900">
              <a:buFontTx/>
              <a:buChar char="-"/>
            </a:pPr>
            <a:endParaRPr lang="en-US" dirty="0"/>
          </a:p>
          <a:p>
            <a:r>
              <a:rPr lang="en-US" dirty="0"/>
              <a:t>One method we can use to convert a number to its twos complement format is to work right to left leaving the number the same until the first one is encountered, after this each bit is inverted. </a:t>
            </a:r>
          </a:p>
          <a:p>
            <a:endParaRPr lang="en-GB" dirty="0"/>
          </a:p>
        </p:txBody>
      </p:sp>
      <p:sp>
        <p:nvSpPr>
          <p:cNvPr id="4" name="Footer Placeholder 3">
            <a:extLst>
              <a:ext uri="{FF2B5EF4-FFF2-40B4-BE49-F238E27FC236}">
                <a16:creationId xmlns:a16="http://schemas.microsoft.com/office/drawing/2014/main" id="{5468C680-7211-470A-948B-B6A7A21CFBB3}"/>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C940AF41-0C0A-48C7-AE83-CB7A7926D4F7}"/>
              </a:ext>
            </a:extLst>
          </p:cNvPr>
          <p:cNvSpPr>
            <a:spLocks noGrp="1"/>
          </p:cNvSpPr>
          <p:nvPr>
            <p:ph type="sldNum" sz="quarter" idx="4"/>
          </p:nvPr>
        </p:nvSpPr>
        <p:spPr/>
        <p:txBody>
          <a:bodyPr/>
          <a:lstStyle/>
          <a:p>
            <a:fld id="{F2CE8A50-B8D0-457B-A77C-B74D45AE23B6}" type="slidenum">
              <a:rPr lang="en-US" smtClean="0"/>
              <a:pPr/>
              <a:t>12</a:t>
            </a:fld>
            <a:endParaRPr lang="en-US" dirty="0"/>
          </a:p>
        </p:txBody>
      </p:sp>
    </p:spTree>
    <p:extLst>
      <p:ext uri="{BB962C8B-B14F-4D97-AF65-F5344CB8AC3E}">
        <p14:creationId xmlns:p14="http://schemas.microsoft.com/office/powerpoint/2010/main" val="27259596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C2FE7-D771-480E-A2F0-ABA4ABC8715F}"/>
              </a:ext>
            </a:extLst>
          </p:cNvPr>
          <p:cNvSpPr>
            <a:spLocks noGrp="1"/>
          </p:cNvSpPr>
          <p:nvPr>
            <p:ph type="title"/>
          </p:nvPr>
        </p:nvSpPr>
        <p:spPr/>
        <p:txBody>
          <a:bodyPr/>
          <a:lstStyle/>
          <a:p>
            <a:r>
              <a:rPr lang="en-US" dirty="0"/>
              <a:t>Fixed Point</a:t>
            </a:r>
            <a:endParaRPr lang="en-GB" dirty="0"/>
          </a:p>
        </p:txBody>
      </p:sp>
      <p:sp>
        <p:nvSpPr>
          <p:cNvPr id="3" name="Content Placeholder 2">
            <a:extLst>
              <a:ext uri="{FF2B5EF4-FFF2-40B4-BE49-F238E27FC236}">
                <a16:creationId xmlns:a16="http://schemas.microsoft.com/office/drawing/2014/main" id="{30572C5E-19DF-423B-8B61-6E5404DFE4E5}"/>
              </a:ext>
            </a:extLst>
          </p:cNvPr>
          <p:cNvSpPr>
            <a:spLocks noGrp="1"/>
          </p:cNvSpPr>
          <p:nvPr>
            <p:ph idx="1"/>
          </p:nvPr>
        </p:nvSpPr>
        <p:spPr/>
        <p:txBody>
          <a:bodyPr/>
          <a:lstStyle/>
          <a:p>
            <a:r>
              <a:rPr lang="en-US" dirty="0"/>
              <a:t>How many bits do we need to represent my value ?</a:t>
            </a:r>
          </a:p>
          <a:p>
            <a:endParaRPr lang="en-US" dirty="0"/>
          </a:p>
          <a:p>
            <a:endParaRPr lang="en-US" dirty="0"/>
          </a:p>
          <a:p>
            <a:endParaRPr lang="en-US" dirty="0"/>
          </a:p>
          <a:p>
            <a:endParaRPr lang="en-US" dirty="0"/>
          </a:p>
          <a:p>
            <a:r>
              <a:rPr lang="en-US" dirty="0"/>
              <a:t>For example, the number of integer bits required to represent a value between 0.0 and 423.0 </a:t>
            </a:r>
          </a:p>
          <a:p>
            <a:endParaRPr lang="en-GB" dirty="0"/>
          </a:p>
        </p:txBody>
      </p:sp>
      <p:sp>
        <p:nvSpPr>
          <p:cNvPr id="4" name="Footer Placeholder 3">
            <a:extLst>
              <a:ext uri="{FF2B5EF4-FFF2-40B4-BE49-F238E27FC236}">
                <a16:creationId xmlns:a16="http://schemas.microsoft.com/office/drawing/2014/main" id="{1EBF3D49-C596-4131-B591-F5753F130F46}"/>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F1F65EBA-3B74-43B1-BE47-41F97A737D30}"/>
              </a:ext>
            </a:extLst>
          </p:cNvPr>
          <p:cNvSpPr>
            <a:spLocks noGrp="1"/>
          </p:cNvSpPr>
          <p:nvPr>
            <p:ph type="sldNum" sz="quarter" idx="4"/>
          </p:nvPr>
        </p:nvSpPr>
        <p:spPr/>
        <p:txBody>
          <a:bodyPr/>
          <a:lstStyle/>
          <a:p>
            <a:fld id="{F2CE8A50-B8D0-457B-A77C-B74D45AE23B6}" type="slidenum">
              <a:rPr lang="en-US" smtClean="0"/>
              <a:pPr/>
              <a:t>13</a:t>
            </a:fld>
            <a:endParaRPr lang="en-US" dirty="0"/>
          </a:p>
        </p:txBody>
      </p:sp>
      <p:pic>
        <p:nvPicPr>
          <p:cNvPr id="6" name="Picture 5">
            <a:extLst>
              <a:ext uri="{FF2B5EF4-FFF2-40B4-BE49-F238E27FC236}">
                <a16:creationId xmlns:a16="http://schemas.microsoft.com/office/drawing/2014/main" id="{C277535C-E7BB-486D-996A-1C63D67BB6A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18263" y="2476636"/>
            <a:ext cx="4263934" cy="1389970"/>
          </a:xfrm>
          <a:prstGeom prst="rect">
            <a:avLst/>
          </a:prstGeom>
          <a:noFill/>
          <a:ln>
            <a:noFill/>
          </a:ln>
        </p:spPr>
      </p:pic>
      <p:pic>
        <p:nvPicPr>
          <p:cNvPr id="7" name="Picture 6">
            <a:extLst>
              <a:ext uri="{FF2B5EF4-FFF2-40B4-BE49-F238E27FC236}">
                <a16:creationId xmlns:a16="http://schemas.microsoft.com/office/drawing/2014/main" id="{23E63A1C-38A4-4827-93C6-CE958EE9E3CB}"/>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33961" y="4812914"/>
            <a:ext cx="3432538" cy="1196000"/>
          </a:xfrm>
          <a:prstGeom prst="rect">
            <a:avLst/>
          </a:prstGeom>
          <a:noFill/>
          <a:ln>
            <a:noFill/>
          </a:ln>
        </p:spPr>
      </p:pic>
    </p:spTree>
    <p:extLst>
      <p:ext uri="{BB962C8B-B14F-4D97-AF65-F5344CB8AC3E}">
        <p14:creationId xmlns:p14="http://schemas.microsoft.com/office/powerpoint/2010/main" val="28963194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9CE44-0822-4F42-9D7A-6F0CEA221F0E}"/>
              </a:ext>
            </a:extLst>
          </p:cNvPr>
          <p:cNvSpPr>
            <a:spLocks noGrp="1"/>
          </p:cNvSpPr>
          <p:nvPr>
            <p:ph type="title"/>
          </p:nvPr>
        </p:nvSpPr>
        <p:spPr/>
        <p:txBody>
          <a:bodyPr/>
          <a:lstStyle/>
          <a:p>
            <a:r>
              <a:rPr lang="en-US" dirty="0"/>
              <a:t>Fixed Point </a:t>
            </a:r>
            <a:endParaRPr lang="en-GB" dirty="0"/>
          </a:p>
        </p:txBody>
      </p:sp>
      <p:sp>
        <p:nvSpPr>
          <p:cNvPr id="3" name="Content Placeholder 2">
            <a:extLst>
              <a:ext uri="{FF2B5EF4-FFF2-40B4-BE49-F238E27FC236}">
                <a16:creationId xmlns:a16="http://schemas.microsoft.com/office/drawing/2014/main" id="{52E5776B-A632-442D-ADCD-B32AFCACF905}"/>
              </a:ext>
            </a:extLst>
          </p:cNvPr>
          <p:cNvSpPr>
            <a:spLocks noGrp="1"/>
          </p:cNvSpPr>
          <p:nvPr>
            <p:ph idx="1"/>
          </p:nvPr>
        </p:nvSpPr>
        <p:spPr>
          <a:xfrm>
            <a:off x="838200" y="1555659"/>
            <a:ext cx="10515600" cy="4351338"/>
          </a:xfrm>
        </p:spPr>
        <p:txBody>
          <a:bodyPr>
            <a:normAutofit fontScale="92500" lnSpcReduction="10000"/>
          </a:bodyPr>
          <a:lstStyle/>
          <a:p>
            <a:r>
              <a:rPr lang="en-US" dirty="0"/>
              <a:t>How do we work out fractional bit ? Trade off between bit length and accuracy </a:t>
            </a:r>
          </a:p>
          <a:p>
            <a:endParaRPr lang="en-GB" dirty="0"/>
          </a:p>
          <a:p>
            <a:r>
              <a:rPr lang="en-GB" dirty="0"/>
              <a:t>To store the number  1.45309806319x10-4 </a:t>
            </a:r>
          </a:p>
          <a:p>
            <a:endParaRPr lang="en-GB" dirty="0"/>
          </a:p>
          <a:p>
            <a:r>
              <a:rPr lang="en-GB" dirty="0"/>
              <a:t>Multiply by 2^16 1.45309806319x10-4 * 65536 = </a:t>
            </a:r>
            <a:r>
              <a:rPr lang="en-GB" dirty="0">
                <a:solidFill>
                  <a:srgbClr val="FF0000"/>
                </a:solidFill>
              </a:rPr>
              <a:t>9</a:t>
            </a:r>
            <a:r>
              <a:rPr lang="en-GB" dirty="0"/>
              <a:t>.523023</a:t>
            </a:r>
          </a:p>
          <a:p>
            <a:endParaRPr lang="en-GB" dirty="0"/>
          </a:p>
          <a:p>
            <a:r>
              <a:rPr lang="en-GB" dirty="0"/>
              <a:t>Can only store 9 in the FPGA registers. </a:t>
            </a:r>
          </a:p>
          <a:p>
            <a:endParaRPr lang="en-GB" dirty="0"/>
          </a:p>
          <a:p>
            <a:r>
              <a:rPr lang="en-GB" dirty="0"/>
              <a:t>9/65536  = 1.37329101563x10-4 </a:t>
            </a:r>
          </a:p>
          <a:p>
            <a:endParaRPr lang="en-GB" dirty="0"/>
          </a:p>
          <a:p>
            <a:r>
              <a:rPr lang="en-GB" dirty="0"/>
              <a:t>Significant loss of accuracy, how can we address this?</a:t>
            </a:r>
          </a:p>
        </p:txBody>
      </p:sp>
      <p:sp>
        <p:nvSpPr>
          <p:cNvPr id="4" name="Footer Placeholder 3">
            <a:extLst>
              <a:ext uri="{FF2B5EF4-FFF2-40B4-BE49-F238E27FC236}">
                <a16:creationId xmlns:a16="http://schemas.microsoft.com/office/drawing/2014/main" id="{99B3867A-FEF8-40A4-8002-921471D0446B}"/>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20627F44-E247-4F9A-8883-BA986D70BBEF}"/>
              </a:ext>
            </a:extLst>
          </p:cNvPr>
          <p:cNvSpPr>
            <a:spLocks noGrp="1"/>
          </p:cNvSpPr>
          <p:nvPr>
            <p:ph type="sldNum" sz="quarter" idx="4"/>
          </p:nvPr>
        </p:nvSpPr>
        <p:spPr/>
        <p:txBody>
          <a:bodyPr/>
          <a:lstStyle/>
          <a:p>
            <a:fld id="{F2CE8A50-B8D0-457B-A77C-B74D45AE23B6}" type="slidenum">
              <a:rPr lang="en-US" smtClean="0"/>
              <a:pPr/>
              <a:t>14</a:t>
            </a:fld>
            <a:endParaRPr lang="en-US" dirty="0"/>
          </a:p>
        </p:txBody>
      </p:sp>
    </p:spTree>
    <p:extLst>
      <p:ext uri="{BB962C8B-B14F-4D97-AF65-F5344CB8AC3E}">
        <p14:creationId xmlns:p14="http://schemas.microsoft.com/office/powerpoint/2010/main" val="7511652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D2E8E-33F2-4C8A-9603-38B0510A31C1}"/>
              </a:ext>
            </a:extLst>
          </p:cNvPr>
          <p:cNvSpPr>
            <a:spLocks noGrp="1"/>
          </p:cNvSpPr>
          <p:nvPr>
            <p:ph type="title"/>
          </p:nvPr>
        </p:nvSpPr>
        <p:spPr/>
        <p:txBody>
          <a:bodyPr/>
          <a:lstStyle/>
          <a:p>
            <a:r>
              <a:rPr lang="en-US" dirty="0"/>
              <a:t>Fixed Point </a:t>
            </a:r>
            <a:endParaRPr lang="en-GB" dirty="0"/>
          </a:p>
        </p:txBody>
      </p:sp>
      <p:sp>
        <p:nvSpPr>
          <p:cNvPr id="3" name="Content Placeholder 2">
            <a:extLst>
              <a:ext uri="{FF2B5EF4-FFF2-40B4-BE49-F238E27FC236}">
                <a16:creationId xmlns:a16="http://schemas.microsoft.com/office/drawing/2014/main" id="{062D500E-F3B9-43BA-B584-C7D83DA46720}"/>
              </a:ext>
            </a:extLst>
          </p:cNvPr>
          <p:cNvSpPr>
            <a:spLocks noGrp="1"/>
          </p:cNvSpPr>
          <p:nvPr>
            <p:ph idx="1"/>
          </p:nvPr>
        </p:nvSpPr>
        <p:spPr/>
        <p:txBody>
          <a:bodyPr/>
          <a:lstStyle/>
          <a:p>
            <a:r>
              <a:rPr lang="en-US" dirty="0"/>
              <a:t>We can obtain a more accurate result by scaling the number up by a factor of 2 that produces a result of between  32768 and 65535 therefore still allowing storage in a 16-bit number</a:t>
            </a:r>
          </a:p>
          <a:p>
            <a:endParaRPr lang="en-US" dirty="0"/>
          </a:p>
          <a:p>
            <a:r>
              <a:rPr lang="en-GB" dirty="0"/>
              <a:t>268435456 * 1.45309806319x10-4 = 39006.3041205</a:t>
            </a:r>
          </a:p>
          <a:p>
            <a:endParaRPr lang="en-GB" dirty="0"/>
          </a:p>
          <a:p>
            <a:r>
              <a:rPr lang="en-GB" dirty="0"/>
              <a:t>Stored number therefore 1.45308673382x10-4 (39006/ 268435456)</a:t>
            </a:r>
          </a:p>
          <a:p>
            <a:endParaRPr lang="en-GB" dirty="0"/>
          </a:p>
          <a:p>
            <a:r>
              <a:rPr lang="en-GB" dirty="0"/>
              <a:t>Number is formatted as Q28 or 1,28</a:t>
            </a:r>
          </a:p>
        </p:txBody>
      </p:sp>
      <p:sp>
        <p:nvSpPr>
          <p:cNvPr id="4" name="Footer Placeholder 3">
            <a:extLst>
              <a:ext uri="{FF2B5EF4-FFF2-40B4-BE49-F238E27FC236}">
                <a16:creationId xmlns:a16="http://schemas.microsoft.com/office/drawing/2014/main" id="{5508017E-3B77-4C4D-B07E-7A7BD71341D8}"/>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528AEC1D-3EF1-40C9-A175-FE6816E5EA38}"/>
              </a:ext>
            </a:extLst>
          </p:cNvPr>
          <p:cNvSpPr>
            <a:spLocks noGrp="1"/>
          </p:cNvSpPr>
          <p:nvPr>
            <p:ph type="sldNum" sz="quarter" idx="4"/>
          </p:nvPr>
        </p:nvSpPr>
        <p:spPr/>
        <p:txBody>
          <a:bodyPr/>
          <a:lstStyle/>
          <a:p>
            <a:fld id="{F2CE8A50-B8D0-457B-A77C-B74D45AE23B6}" type="slidenum">
              <a:rPr lang="en-US" smtClean="0"/>
              <a:pPr/>
              <a:t>15</a:t>
            </a:fld>
            <a:endParaRPr lang="en-US" dirty="0"/>
          </a:p>
        </p:txBody>
      </p:sp>
    </p:spTree>
    <p:extLst>
      <p:ext uri="{BB962C8B-B14F-4D97-AF65-F5344CB8AC3E}">
        <p14:creationId xmlns:p14="http://schemas.microsoft.com/office/powerpoint/2010/main" val="3674335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2079F-B0F0-4FD3-822D-E50A28D4568A}"/>
              </a:ext>
            </a:extLst>
          </p:cNvPr>
          <p:cNvSpPr>
            <a:spLocks noGrp="1"/>
          </p:cNvSpPr>
          <p:nvPr>
            <p:ph type="title"/>
          </p:nvPr>
        </p:nvSpPr>
        <p:spPr/>
        <p:txBody>
          <a:bodyPr/>
          <a:lstStyle/>
          <a:p>
            <a:r>
              <a:rPr lang="en-US" dirty="0"/>
              <a:t>Fixed Point Rules </a:t>
            </a:r>
            <a:endParaRPr lang="en-GB" dirty="0"/>
          </a:p>
        </p:txBody>
      </p:sp>
      <p:sp>
        <p:nvSpPr>
          <p:cNvPr id="3" name="Content Placeholder 2">
            <a:extLst>
              <a:ext uri="{FF2B5EF4-FFF2-40B4-BE49-F238E27FC236}">
                <a16:creationId xmlns:a16="http://schemas.microsoft.com/office/drawing/2014/main" id="{2A451973-5F38-4F38-9764-2848CCF4FCEA}"/>
              </a:ext>
            </a:extLst>
          </p:cNvPr>
          <p:cNvSpPr>
            <a:spLocks noGrp="1"/>
          </p:cNvSpPr>
          <p:nvPr>
            <p:ph idx="1"/>
          </p:nvPr>
        </p:nvSpPr>
        <p:spPr/>
        <p:txBody>
          <a:bodyPr/>
          <a:lstStyle/>
          <a:p>
            <a:r>
              <a:rPr lang="en-US" dirty="0"/>
              <a:t>Fixed Point Arithmetic does have some rules which must be followed.</a:t>
            </a:r>
          </a:p>
          <a:p>
            <a:pPr marL="342900" indent="-342900">
              <a:buFont typeface="Arial" panose="020B0604020202020204" pitchFamily="34" charset="0"/>
              <a:buChar char="•"/>
            </a:pPr>
            <a:r>
              <a:rPr lang="en-GB" dirty="0"/>
              <a:t>Addition  - Decimal points must be aligned </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Subtraction – Decimal points must be aligned </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Division – Decimal Points must be aligned</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Multiplication – Decimal points do not need to be aligned</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1DBD2A7E-D1C0-4123-A8DB-76D573F9BF34}"/>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95433B6B-E709-437D-AF6B-D4C62C3DC218}"/>
              </a:ext>
            </a:extLst>
          </p:cNvPr>
          <p:cNvSpPr>
            <a:spLocks noGrp="1"/>
          </p:cNvSpPr>
          <p:nvPr>
            <p:ph type="sldNum" sz="quarter" idx="4"/>
          </p:nvPr>
        </p:nvSpPr>
        <p:spPr/>
        <p:txBody>
          <a:bodyPr/>
          <a:lstStyle/>
          <a:p>
            <a:fld id="{F2CE8A50-B8D0-457B-A77C-B74D45AE23B6}" type="slidenum">
              <a:rPr lang="en-US" smtClean="0"/>
              <a:pPr/>
              <a:t>16</a:t>
            </a:fld>
            <a:endParaRPr lang="en-US" dirty="0"/>
          </a:p>
        </p:txBody>
      </p:sp>
    </p:spTree>
    <p:extLst>
      <p:ext uri="{BB962C8B-B14F-4D97-AF65-F5344CB8AC3E}">
        <p14:creationId xmlns:p14="http://schemas.microsoft.com/office/powerpoint/2010/main" val="42873592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5C1D1-297F-4722-BEEC-23AAF5E866EE}"/>
              </a:ext>
            </a:extLst>
          </p:cNvPr>
          <p:cNvSpPr>
            <a:spLocks noGrp="1"/>
          </p:cNvSpPr>
          <p:nvPr>
            <p:ph type="title"/>
          </p:nvPr>
        </p:nvSpPr>
        <p:spPr/>
        <p:txBody>
          <a:bodyPr/>
          <a:lstStyle/>
          <a:p>
            <a:r>
              <a:rPr lang="en-US" dirty="0"/>
              <a:t>Fixed Point Result Sizes </a:t>
            </a:r>
            <a:endParaRPr lang="en-GB" dirty="0"/>
          </a:p>
        </p:txBody>
      </p:sp>
      <p:graphicFrame>
        <p:nvGraphicFramePr>
          <p:cNvPr id="6" name="Table 6">
            <a:extLst>
              <a:ext uri="{FF2B5EF4-FFF2-40B4-BE49-F238E27FC236}">
                <a16:creationId xmlns:a16="http://schemas.microsoft.com/office/drawing/2014/main" id="{A1376C83-4F14-483C-AE2D-A516D7BD5A8B}"/>
              </a:ext>
            </a:extLst>
          </p:cNvPr>
          <p:cNvGraphicFramePr>
            <a:graphicFrameLocks noGrp="1"/>
          </p:cNvGraphicFramePr>
          <p:nvPr>
            <p:ph idx="1"/>
          </p:nvPr>
        </p:nvGraphicFramePr>
        <p:xfrm>
          <a:off x="1473925" y="2316480"/>
          <a:ext cx="8645434" cy="2225040"/>
        </p:xfrm>
        <a:graphic>
          <a:graphicData uri="http://schemas.openxmlformats.org/drawingml/2006/table">
            <a:tbl>
              <a:tblPr firstRow="1" bandRow="1">
                <a:tableStyleId>{5C22544A-7EE6-4342-B048-85BDC9FD1C3A}</a:tableStyleId>
              </a:tblPr>
              <a:tblGrid>
                <a:gridCol w="2592977">
                  <a:extLst>
                    <a:ext uri="{9D8B030D-6E8A-4147-A177-3AD203B41FA5}">
                      <a16:colId xmlns:a16="http://schemas.microsoft.com/office/drawing/2014/main" val="738291125"/>
                    </a:ext>
                  </a:extLst>
                </a:gridCol>
                <a:gridCol w="6052457">
                  <a:extLst>
                    <a:ext uri="{9D8B030D-6E8A-4147-A177-3AD203B41FA5}">
                      <a16:colId xmlns:a16="http://schemas.microsoft.com/office/drawing/2014/main" val="1982101037"/>
                    </a:ext>
                  </a:extLst>
                </a:gridCol>
              </a:tblGrid>
              <a:tr h="370840">
                <a:tc>
                  <a:txBody>
                    <a:bodyPr/>
                    <a:lstStyle/>
                    <a:p>
                      <a:r>
                        <a:rPr lang="en-US" dirty="0"/>
                        <a:t>Operation</a:t>
                      </a:r>
                      <a:endParaRPr lang="en-GB" dirty="0"/>
                    </a:p>
                  </a:txBody>
                  <a:tcPr/>
                </a:tc>
                <a:tc>
                  <a:txBody>
                    <a:bodyPr/>
                    <a:lstStyle/>
                    <a:p>
                      <a:endParaRPr lang="en-GB" dirty="0"/>
                    </a:p>
                  </a:txBody>
                  <a:tcPr/>
                </a:tc>
                <a:extLst>
                  <a:ext uri="{0D108BD9-81ED-4DB2-BD59-A6C34878D82A}">
                    <a16:rowId xmlns:a16="http://schemas.microsoft.com/office/drawing/2014/main" val="3563087537"/>
                  </a:ext>
                </a:extLst>
              </a:tr>
              <a:tr h="370840">
                <a:tc>
                  <a:txBody>
                    <a:bodyPr/>
                    <a:lstStyle/>
                    <a:p>
                      <a:r>
                        <a:rPr lang="en-US" dirty="0"/>
                        <a:t>A  + B</a:t>
                      </a:r>
                      <a:endParaRPr lang="en-GB" dirty="0"/>
                    </a:p>
                  </a:txBody>
                  <a:tcPr/>
                </a:tc>
                <a:tc>
                  <a:txBody>
                    <a:bodyPr/>
                    <a:lstStyle/>
                    <a:p>
                      <a:r>
                        <a:rPr lang="en-US" dirty="0"/>
                        <a:t>Max(</a:t>
                      </a:r>
                      <a:r>
                        <a:rPr lang="en-US" dirty="0" err="1"/>
                        <a:t>A’left</a:t>
                      </a:r>
                      <a:r>
                        <a:rPr lang="en-US" dirty="0"/>
                        <a:t>, </a:t>
                      </a:r>
                      <a:r>
                        <a:rPr lang="en-US" dirty="0" err="1"/>
                        <a:t>B’left</a:t>
                      </a:r>
                      <a:r>
                        <a:rPr lang="en-US" dirty="0"/>
                        <a:t>) + 1 </a:t>
                      </a:r>
                      <a:r>
                        <a:rPr lang="en-US" dirty="0" err="1"/>
                        <a:t>downto</a:t>
                      </a:r>
                      <a:r>
                        <a:rPr lang="en-US" dirty="0"/>
                        <a:t> Min (</a:t>
                      </a:r>
                      <a:r>
                        <a:rPr lang="en-US" dirty="0" err="1"/>
                        <a:t>A’right</a:t>
                      </a:r>
                      <a:r>
                        <a:rPr lang="en-US" dirty="0"/>
                        <a:t>, </a:t>
                      </a:r>
                      <a:r>
                        <a:rPr lang="en-US" dirty="0" err="1"/>
                        <a:t>B’right</a:t>
                      </a:r>
                      <a:r>
                        <a:rPr lang="en-US" dirty="0"/>
                        <a:t>)</a:t>
                      </a:r>
                      <a:endParaRPr lang="en-GB" dirty="0"/>
                    </a:p>
                  </a:txBody>
                  <a:tcPr/>
                </a:tc>
                <a:extLst>
                  <a:ext uri="{0D108BD9-81ED-4DB2-BD59-A6C34878D82A}">
                    <a16:rowId xmlns:a16="http://schemas.microsoft.com/office/drawing/2014/main" val="2614706388"/>
                  </a:ext>
                </a:extLst>
              </a:tr>
              <a:tr h="370840">
                <a:tc>
                  <a:txBody>
                    <a:bodyPr/>
                    <a:lstStyle/>
                    <a:p>
                      <a:r>
                        <a:rPr lang="en-US" dirty="0"/>
                        <a:t>A  - B</a:t>
                      </a:r>
                      <a:endParaRPr lang="en-GB" dirty="0"/>
                    </a:p>
                  </a:txBody>
                  <a:tcPr/>
                </a:tc>
                <a:tc>
                  <a:txBody>
                    <a:bodyPr/>
                    <a:lstStyle/>
                    <a:p>
                      <a:r>
                        <a:rPr lang="en-US" dirty="0"/>
                        <a:t>Max(</a:t>
                      </a:r>
                      <a:r>
                        <a:rPr lang="en-US" dirty="0" err="1"/>
                        <a:t>A’left</a:t>
                      </a:r>
                      <a:r>
                        <a:rPr lang="en-US" dirty="0"/>
                        <a:t>, </a:t>
                      </a:r>
                      <a:r>
                        <a:rPr lang="en-US" dirty="0" err="1"/>
                        <a:t>B’left</a:t>
                      </a:r>
                      <a:r>
                        <a:rPr lang="en-US" dirty="0"/>
                        <a:t>) + 1 </a:t>
                      </a:r>
                      <a:r>
                        <a:rPr lang="en-US" dirty="0" err="1"/>
                        <a:t>downto</a:t>
                      </a:r>
                      <a:r>
                        <a:rPr lang="en-US" dirty="0"/>
                        <a:t> Min (</a:t>
                      </a:r>
                      <a:r>
                        <a:rPr lang="en-US" dirty="0" err="1"/>
                        <a:t>A’right</a:t>
                      </a:r>
                      <a:r>
                        <a:rPr lang="en-US" dirty="0"/>
                        <a:t>, </a:t>
                      </a:r>
                      <a:r>
                        <a:rPr lang="en-US" dirty="0" err="1"/>
                        <a:t>B’right</a:t>
                      </a:r>
                      <a:r>
                        <a:rPr lang="en-US" dirty="0"/>
                        <a:t>)</a:t>
                      </a:r>
                      <a:endParaRPr lang="en-GB" dirty="0"/>
                    </a:p>
                  </a:txBody>
                  <a:tcPr/>
                </a:tc>
                <a:extLst>
                  <a:ext uri="{0D108BD9-81ED-4DB2-BD59-A6C34878D82A}">
                    <a16:rowId xmlns:a16="http://schemas.microsoft.com/office/drawing/2014/main" val="4241264744"/>
                  </a:ext>
                </a:extLst>
              </a:tr>
              <a:tr h="370840">
                <a:tc>
                  <a:txBody>
                    <a:bodyPr/>
                    <a:lstStyle/>
                    <a:p>
                      <a:r>
                        <a:rPr lang="en-US" dirty="0"/>
                        <a:t>A  * B</a:t>
                      </a:r>
                      <a:endParaRPr lang="en-GB" dirty="0"/>
                    </a:p>
                  </a:txBody>
                  <a:tcPr/>
                </a:tc>
                <a:tc>
                  <a:txBody>
                    <a:bodyPr/>
                    <a:lstStyle/>
                    <a:p>
                      <a:r>
                        <a:rPr lang="en-US" dirty="0"/>
                        <a:t>(</a:t>
                      </a:r>
                      <a:r>
                        <a:rPr lang="en-US" dirty="0" err="1"/>
                        <a:t>A’left</a:t>
                      </a:r>
                      <a:r>
                        <a:rPr lang="en-US" dirty="0"/>
                        <a:t> + </a:t>
                      </a:r>
                      <a:r>
                        <a:rPr lang="en-US" dirty="0" err="1"/>
                        <a:t>B’left</a:t>
                      </a:r>
                      <a:r>
                        <a:rPr lang="en-US" dirty="0"/>
                        <a:t>) + 1 </a:t>
                      </a:r>
                      <a:r>
                        <a:rPr lang="en-US" dirty="0" err="1"/>
                        <a:t>downto</a:t>
                      </a:r>
                      <a:r>
                        <a:rPr lang="en-US" dirty="0"/>
                        <a:t> </a:t>
                      </a:r>
                      <a:r>
                        <a:rPr lang="en-US" dirty="0" err="1"/>
                        <a:t>A’right</a:t>
                      </a:r>
                      <a:r>
                        <a:rPr lang="en-US" dirty="0"/>
                        <a:t> + </a:t>
                      </a:r>
                      <a:r>
                        <a:rPr lang="en-US" dirty="0" err="1"/>
                        <a:t>B’right</a:t>
                      </a:r>
                      <a:endParaRPr lang="en-GB" dirty="0"/>
                    </a:p>
                  </a:txBody>
                  <a:tcPr/>
                </a:tc>
                <a:extLst>
                  <a:ext uri="{0D108BD9-81ED-4DB2-BD59-A6C34878D82A}">
                    <a16:rowId xmlns:a16="http://schemas.microsoft.com/office/drawing/2014/main" val="982737387"/>
                  </a:ext>
                </a:extLst>
              </a:tr>
              <a:tr h="370840">
                <a:tc>
                  <a:txBody>
                    <a:bodyPr/>
                    <a:lstStyle/>
                    <a:p>
                      <a:r>
                        <a:rPr lang="en-US" dirty="0"/>
                        <a:t>A / B - Unsigned</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A’left</a:t>
                      </a:r>
                      <a:r>
                        <a:rPr lang="en-US" dirty="0"/>
                        <a:t> - </a:t>
                      </a:r>
                      <a:r>
                        <a:rPr lang="en-US" dirty="0" err="1"/>
                        <a:t>B’left</a:t>
                      </a:r>
                      <a:r>
                        <a:rPr lang="en-US" dirty="0"/>
                        <a:t>  </a:t>
                      </a:r>
                      <a:r>
                        <a:rPr lang="en-US" dirty="0" err="1"/>
                        <a:t>downto</a:t>
                      </a:r>
                      <a:r>
                        <a:rPr lang="en-US" dirty="0"/>
                        <a:t> (</a:t>
                      </a:r>
                      <a:r>
                        <a:rPr lang="en-US" dirty="0" err="1"/>
                        <a:t>A’right</a:t>
                      </a:r>
                      <a:r>
                        <a:rPr lang="en-US" dirty="0"/>
                        <a:t> + </a:t>
                      </a:r>
                      <a:r>
                        <a:rPr lang="en-US" dirty="0" err="1"/>
                        <a:t>B’right</a:t>
                      </a:r>
                      <a:r>
                        <a:rPr lang="en-US" dirty="0"/>
                        <a:t>) -1</a:t>
                      </a:r>
                      <a:endParaRPr lang="en-GB" dirty="0"/>
                    </a:p>
                  </a:txBody>
                  <a:tcPr/>
                </a:tc>
                <a:extLst>
                  <a:ext uri="{0D108BD9-81ED-4DB2-BD59-A6C34878D82A}">
                    <a16:rowId xmlns:a16="http://schemas.microsoft.com/office/drawing/2014/main" val="3358564131"/>
                  </a:ext>
                </a:extLst>
              </a:tr>
              <a:tr h="370840">
                <a:tc>
                  <a:txBody>
                    <a:bodyPr/>
                    <a:lstStyle/>
                    <a:p>
                      <a:r>
                        <a:rPr lang="en-US" dirty="0"/>
                        <a:t>A / B - Signed</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dirty="0" err="1"/>
                        <a:t>A’left</a:t>
                      </a:r>
                      <a:r>
                        <a:rPr lang="en-US" dirty="0"/>
                        <a:t> - </a:t>
                      </a:r>
                      <a:r>
                        <a:rPr lang="en-US" dirty="0" err="1"/>
                        <a:t>B’left</a:t>
                      </a:r>
                      <a:r>
                        <a:rPr lang="en-US" dirty="0"/>
                        <a:t>) +1 </a:t>
                      </a:r>
                      <a:r>
                        <a:rPr lang="en-US" dirty="0" err="1"/>
                        <a:t>downto</a:t>
                      </a:r>
                      <a:r>
                        <a:rPr lang="en-US" dirty="0"/>
                        <a:t> </a:t>
                      </a:r>
                      <a:r>
                        <a:rPr lang="en-US" dirty="0" err="1"/>
                        <a:t>A’right</a:t>
                      </a:r>
                      <a:r>
                        <a:rPr lang="en-US" dirty="0"/>
                        <a:t> + </a:t>
                      </a:r>
                      <a:r>
                        <a:rPr lang="en-US" dirty="0" err="1"/>
                        <a:t>B’right</a:t>
                      </a:r>
                      <a:endParaRPr lang="en-GB" dirty="0"/>
                    </a:p>
                  </a:txBody>
                  <a:tcPr/>
                </a:tc>
                <a:extLst>
                  <a:ext uri="{0D108BD9-81ED-4DB2-BD59-A6C34878D82A}">
                    <a16:rowId xmlns:a16="http://schemas.microsoft.com/office/drawing/2014/main" val="964641841"/>
                  </a:ext>
                </a:extLst>
              </a:tr>
            </a:tbl>
          </a:graphicData>
        </a:graphic>
      </p:graphicFrame>
      <p:sp>
        <p:nvSpPr>
          <p:cNvPr id="4" name="Footer Placeholder 3">
            <a:extLst>
              <a:ext uri="{FF2B5EF4-FFF2-40B4-BE49-F238E27FC236}">
                <a16:creationId xmlns:a16="http://schemas.microsoft.com/office/drawing/2014/main" id="{C3303104-D2A3-4D0A-94B1-CA1CA5F97A7D}"/>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139436BE-0BDC-4FE9-A6E5-526F41BD24CA}"/>
              </a:ext>
            </a:extLst>
          </p:cNvPr>
          <p:cNvSpPr>
            <a:spLocks noGrp="1"/>
          </p:cNvSpPr>
          <p:nvPr>
            <p:ph type="sldNum" sz="quarter" idx="4"/>
          </p:nvPr>
        </p:nvSpPr>
        <p:spPr/>
        <p:txBody>
          <a:bodyPr/>
          <a:lstStyle/>
          <a:p>
            <a:fld id="{F2CE8A50-B8D0-457B-A77C-B74D45AE23B6}" type="slidenum">
              <a:rPr lang="en-US" smtClean="0"/>
              <a:pPr/>
              <a:t>17</a:t>
            </a:fld>
            <a:endParaRPr lang="en-US" dirty="0"/>
          </a:p>
        </p:txBody>
      </p:sp>
    </p:spTree>
    <p:extLst>
      <p:ext uri="{BB962C8B-B14F-4D97-AF65-F5344CB8AC3E}">
        <p14:creationId xmlns:p14="http://schemas.microsoft.com/office/powerpoint/2010/main" val="558340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BC451-5689-415E-BDBD-341AEF609602}"/>
              </a:ext>
            </a:extLst>
          </p:cNvPr>
          <p:cNvSpPr>
            <a:spLocks noGrp="1"/>
          </p:cNvSpPr>
          <p:nvPr>
            <p:ph type="title"/>
          </p:nvPr>
        </p:nvSpPr>
        <p:spPr/>
        <p:txBody>
          <a:bodyPr/>
          <a:lstStyle/>
          <a:p>
            <a:r>
              <a:rPr lang="en-US" dirty="0"/>
              <a:t>Implementing in VHDL </a:t>
            </a:r>
            <a:endParaRPr lang="en-GB" dirty="0"/>
          </a:p>
        </p:txBody>
      </p:sp>
      <p:sp>
        <p:nvSpPr>
          <p:cNvPr id="3" name="Content Placeholder 2">
            <a:extLst>
              <a:ext uri="{FF2B5EF4-FFF2-40B4-BE49-F238E27FC236}">
                <a16:creationId xmlns:a16="http://schemas.microsoft.com/office/drawing/2014/main" id="{483C0ECD-6B85-46B0-9F2D-C2F7F303030A}"/>
              </a:ext>
            </a:extLst>
          </p:cNvPr>
          <p:cNvSpPr>
            <a:spLocks noGrp="1"/>
          </p:cNvSpPr>
          <p:nvPr>
            <p:ph idx="1"/>
          </p:nvPr>
        </p:nvSpPr>
        <p:spPr>
          <a:xfrm>
            <a:off x="838200" y="1451156"/>
            <a:ext cx="10515600" cy="4705803"/>
          </a:xfrm>
        </p:spPr>
        <p:txBody>
          <a:bodyPr>
            <a:normAutofit lnSpcReduction="10000"/>
          </a:bodyPr>
          <a:lstStyle/>
          <a:p>
            <a:r>
              <a:rPr lang="en-US" dirty="0"/>
              <a:t>Two options </a:t>
            </a:r>
          </a:p>
          <a:p>
            <a:pPr marL="342900" indent="-342900">
              <a:buFont typeface="Arial" panose="020B0604020202020204" pitchFamily="34" charset="0"/>
              <a:buChar char="•"/>
            </a:pPr>
            <a:r>
              <a:rPr lang="en-US" dirty="0"/>
              <a:t>Numeric Standard (pre VHDL 2008)</a:t>
            </a:r>
          </a:p>
          <a:p>
            <a:pPr marL="1028700" lvl="1" indent="-342900">
              <a:buFont typeface="Arial" panose="020B0604020202020204" pitchFamily="34" charset="0"/>
              <a:buChar char="•"/>
            </a:pPr>
            <a:r>
              <a:rPr lang="en-US" dirty="0"/>
              <a:t>Unsigned </a:t>
            </a:r>
          </a:p>
          <a:p>
            <a:pPr marL="1028700" lvl="1" indent="-342900">
              <a:buFont typeface="Arial" panose="020B0604020202020204" pitchFamily="34" charset="0"/>
              <a:buChar char="•"/>
            </a:pPr>
            <a:r>
              <a:rPr lang="en-US" dirty="0"/>
              <a:t>Signed </a:t>
            </a:r>
          </a:p>
          <a:p>
            <a:pPr marL="1028700" lvl="1" indent="-342900">
              <a:buFont typeface="Arial" panose="020B0604020202020204" pitchFamily="34" charset="0"/>
              <a:buChar char="•"/>
            </a:pPr>
            <a:r>
              <a:rPr lang="en-GB" dirty="0"/>
              <a:t>Need to keep track of decimal point – Range of number from X </a:t>
            </a:r>
            <a:r>
              <a:rPr lang="en-GB" dirty="0" err="1"/>
              <a:t>downto</a:t>
            </a:r>
            <a:r>
              <a:rPr lang="en-GB" dirty="0"/>
              <a:t> 0</a:t>
            </a:r>
          </a:p>
          <a:p>
            <a:pPr marL="1028700" lvl="1" indent="-342900">
              <a:buFont typeface="Arial" panose="020B0604020202020204" pitchFamily="34" charset="0"/>
              <a:buChar char="•"/>
            </a:pPr>
            <a:r>
              <a:rPr lang="en-GB" dirty="0"/>
              <a:t>Quantisation needs to be performed by developer </a:t>
            </a:r>
          </a:p>
          <a:p>
            <a:pPr marL="1028700" lvl="1" indent="-342900">
              <a:buFont typeface="Arial" panose="020B0604020202020204" pitchFamily="34" charset="0"/>
              <a:buChar char="•"/>
            </a:pPr>
            <a:r>
              <a:rPr lang="en-GB" dirty="0"/>
              <a:t>No in-built checking, requires design to check correct sizing / overflow etc</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Fixed Point (VHDL 2008) </a:t>
            </a:r>
          </a:p>
          <a:p>
            <a:pPr marL="1028700" lvl="1" indent="-342900">
              <a:buFont typeface="Arial" panose="020B0604020202020204" pitchFamily="34" charset="0"/>
              <a:buChar char="•"/>
            </a:pPr>
            <a:r>
              <a:rPr lang="en-GB" dirty="0" err="1"/>
              <a:t>Ufixed</a:t>
            </a:r>
            <a:r>
              <a:rPr lang="en-GB" dirty="0"/>
              <a:t> </a:t>
            </a:r>
          </a:p>
          <a:p>
            <a:pPr marL="1028700" lvl="1" indent="-342900">
              <a:buFont typeface="Arial" panose="020B0604020202020204" pitchFamily="34" charset="0"/>
              <a:buChar char="•"/>
            </a:pPr>
            <a:r>
              <a:rPr lang="en-GB" dirty="0" err="1"/>
              <a:t>Sfixed</a:t>
            </a:r>
            <a:endParaRPr lang="en-GB" dirty="0"/>
          </a:p>
          <a:p>
            <a:pPr marL="1028700" lvl="1" indent="-342900">
              <a:buFont typeface="Arial" panose="020B0604020202020204" pitchFamily="34" charset="0"/>
              <a:buChar char="•"/>
            </a:pPr>
            <a:r>
              <a:rPr lang="en-GB" dirty="0"/>
              <a:t>Decimal point </a:t>
            </a:r>
            <a:r>
              <a:rPr lang="en-US" dirty="0"/>
              <a:t>located between the 0 and -1 bit </a:t>
            </a:r>
          </a:p>
          <a:p>
            <a:pPr marL="1028700" lvl="1" indent="-342900">
              <a:buFont typeface="Arial" panose="020B0604020202020204" pitchFamily="34" charset="0"/>
              <a:buChar char="•"/>
            </a:pPr>
            <a:r>
              <a:rPr lang="en-US" dirty="0"/>
              <a:t>Inbuilt checking to ensure correct sizing of results </a:t>
            </a:r>
            <a:endParaRPr lang="en-GB" dirty="0"/>
          </a:p>
          <a:p>
            <a:pPr marL="1028700" lvl="1" indent="-3429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7FC0A1C1-03EB-4F7D-9231-094E44813A67}"/>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B57AD3BD-76E0-466A-B4D6-762984978FCC}"/>
              </a:ext>
            </a:extLst>
          </p:cNvPr>
          <p:cNvSpPr>
            <a:spLocks noGrp="1"/>
          </p:cNvSpPr>
          <p:nvPr>
            <p:ph type="sldNum" sz="quarter" idx="4"/>
          </p:nvPr>
        </p:nvSpPr>
        <p:spPr/>
        <p:txBody>
          <a:bodyPr/>
          <a:lstStyle/>
          <a:p>
            <a:fld id="{F2CE8A50-B8D0-457B-A77C-B74D45AE23B6}" type="slidenum">
              <a:rPr lang="en-US" smtClean="0"/>
              <a:pPr/>
              <a:t>18</a:t>
            </a:fld>
            <a:endParaRPr lang="en-US" dirty="0"/>
          </a:p>
        </p:txBody>
      </p:sp>
    </p:spTree>
    <p:extLst>
      <p:ext uri="{BB962C8B-B14F-4D97-AF65-F5344CB8AC3E}">
        <p14:creationId xmlns:p14="http://schemas.microsoft.com/office/powerpoint/2010/main" val="31523915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9C7C9-DEE7-4B3F-9720-D3EA18EEFCE1}"/>
              </a:ext>
            </a:extLst>
          </p:cNvPr>
          <p:cNvSpPr>
            <a:spLocks noGrp="1"/>
          </p:cNvSpPr>
          <p:nvPr>
            <p:ph type="title"/>
          </p:nvPr>
        </p:nvSpPr>
        <p:spPr/>
        <p:txBody>
          <a:bodyPr/>
          <a:lstStyle/>
          <a:p>
            <a:r>
              <a:rPr lang="en-US" dirty="0"/>
              <a:t>Fixed Package </a:t>
            </a:r>
            <a:endParaRPr lang="en-GB" dirty="0"/>
          </a:p>
        </p:txBody>
      </p:sp>
      <p:sp>
        <p:nvSpPr>
          <p:cNvPr id="3" name="Content Placeholder 2">
            <a:extLst>
              <a:ext uri="{FF2B5EF4-FFF2-40B4-BE49-F238E27FC236}">
                <a16:creationId xmlns:a16="http://schemas.microsoft.com/office/drawing/2014/main" id="{14B57F9E-023F-43A4-B466-E71041929C04}"/>
              </a:ext>
            </a:extLst>
          </p:cNvPr>
          <p:cNvSpPr>
            <a:spLocks noGrp="1"/>
          </p:cNvSpPr>
          <p:nvPr>
            <p:ph idx="1"/>
          </p:nvPr>
        </p:nvSpPr>
        <p:spPr/>
        <p:txBody>
          <a:bodyPr/>
          <a:lstStyle/>
          <a:p>
            <a:r>
              <a:rPr lang="en-US" dirty="0"/>
              <a:t>Integer bits are represented in the range MSB down to 0 </a:t>
            </a:r>
          </a:p>
          <a:p>
            <a:r>
              <a:rPr lang="en-US" dirty="0"/>
              <a:t>Fractional bits are represented in the range -1 down to LSB</a:t>
            </a:r>
          </a:p>
          <a:p>
            <a:endParaRPr lang="en-US" dirty="0"/>
          </a:p>
          <a:p>
            <a:r>
              <a:rPr lang="en-US" dirty="0"/>
              <a:t>SIGNAL example : </a:t>
            </a:r>
            <a:r>
              <a:rPr lang="en-US" dirty="0" err="1"/>
              <a:t>ufixed</a:t>
            </a:r>
            <a:r>
              <a:rPr lang="en-US" dirty="0"/>
              <a:t>(3 DOWNTO -3);</a:t>
            </a:r>
          </a:p>
          <a:p>
            <a:endParaRPr lang="en-US" dirty="0"/>
          </a:p>
          <a:p>
            <a:r>
              <a:rPr lang="en-US" dirty="0"/>
              <a:t>Which represents the vector of 000.000 allowing for a range of 0.0 to 7.875 </a:t>
            </a:r>
          </a:p>
          <a:p>
            <a:endParaRPr lang="en-US" dirty="0"/>
          </a:p>
          <a:p>
            <a:r>
              <a:rPr lang="en-US" dirty="0"/>
              <a:t>To help </a:t>
            </a:r>
            <a:r>
              <a:rPr lang="en-US" dirty="0" err="1"/>
              <a:t>initialise</a:t>
            </a:r>
            <a:r>
              <a:rPr lang="en-US" dirty="0"/>
              <a:t> signals, variables and constants in our algorithm we can use the </a:t>
            </a:r>
            <a:r>
              <a:rPr lang="en-US" dirty="0" err="1"/>
              <a:t>to_ufixed</a:t>
            </a:r>
            <a:r>
              <a:rPr lang="en-US" dirty="0"/>
              <a:t> and </a:t>
            </a:r>
            <a:r>
              <a:rPr lang="en-US" dirty="0" err="1"/>
              <a:t>to_sfixed</a:t>
            </a:r>
            <a:r>
              <a:rPr lang="en-US" dirty="0"/>
              <a:t>, these can be used with integers, real, </a:t>
            </a:r>
            <a:r>
              <a:rPr lang="en-US" dirty="0" err="1"/>
              <a:t>ufixed</a:t>
            </a:r>
            <a:r>
              <a:rPr lang="en-US" dirty="0"/>
              <a:t>, </a:t>
            </a:r>
            <a:r>
              <a:rPr lang="en-US" dirty="0" err="1"/>
              <a:t>sfixed</a:t>
            </a:r>
            <a:r>
              <a:rPr lang="en-US" dirty="0"/>
              <a:t> and </a:t>
            </a:r>
            <a:r>
              <a:rPr lang="en-US" dirty="0" err="1"/>
              <a:t>std_logic_vectors</a:t>
            </a:r>
            <a:r>
              <a:rPr lang="en-US" dirty="0"/>
              <a:t>.</a:t>
            </a:r>
            <a:endParaRPr lang="en-GB" dirty="0"/>
          </a:p>
        </p:txBody>
      </p:sp>
      <p:sp>
        <p:nvSpPr>
          <p:cNvPr id="4" name="Footer Placeholder 3">
            <a:extLst>
              <a:ext uri="{FF2B5EF4-FFF2-40B4-BE49-F238E27FC236}">
                <a16:creationId xmlns:a16="http://schemas.microsoft.com/office/drawing/2014/main" id="{480956FA-4332-4EA2-8076-9695D00E6682}"/>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85A589BC-8306-403D-AA07-479F54DF0251}"/>
              </a:ext>
            </a:extLst>
          </p:cNvPr>
          <p:cNvSpPr>
            <a:spLocks noGrp="1"/>
          </p:cNvSpPr>
          <p:nvPr>
            <p:ph type="sldNum" sz="quarter" idx="4"/>
          </p:nvPr>
        </p:nvSpPr>
        <p:spPr/>
        <p:txBody>
          <a:bodyPr/>
          <a:lstStyle/>
          <a:p>
            <a:fld id="{F2CE8A50-B8D0-457B-A77C-B74D45AE23B6}" type="slidenum">
              <a:rPr lang="en-US" smtClean="0"/>
              <a:pPr/>
              <a:t>19</a:t>
            </a:fld>
            <a:endParaRPr lang="en-US" dirty="0"/>
          </a:p>
        </p:txBody>
      </p:sp>
    </p:spTree>
    <p:extLst>
      <p:ext uri="{BB962C8B-B14F-4D97-AF65-F5344CB8AC3E}">
        <p14:creationId xmlns:p14="http://schemas.microsoft.com/office/powerpoint/2010/main" val="2520659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485539C-5A43-468A-B5F6-6B55653F72B5}"/>
              </a:ext>
            </a:extLst>
          </p:cNvPr>
          <p:cNvSpPr>
            <a:spLocks noGrp="1"/>
          </p:cNvSpPr>
          <p:nvPr>
            <p:ph type="title" idx="4294967295"/>
          </p:nvPr>
        </p:nvSpPr>
        <p:spPr>
          <a:xfrm>
            <a:off x="1132114" y="2925445"/>
            <a:ext cx="10515600" cy="1325563"/>
          </a:xfrm>
        </p:spPr>
        <p:txBody>
          <a:bodyPr>
            <a:normAutofit/>
          </a:bodyPr>
          <a:lstStyle/>
          <a:p>
            <a:pPr algn="ctr"/>
            <a:r>
              <a:rPr lang="en-GB" dirty="0">
                <a:solidFill>
                  <a:schemeClr val="bg1"/>
                </a:solidFill>
              </a:rPr>
              <a:t>How do FPGA do Math?</a:t>
            </a:r>
            <a:br>
              <a:rPr lang="en-GB" dirty="0">
                <a:solidFill>
                  <a:schemeClr val="bg1"/>
                </a:solidFill>
              </a:rPr>
            </a:br>
            <a:endParaRPr lang="en-GB" dirty="0">
              <a:solidFill>
                <a:schemeClr val="bg1"/>
              </a:solidFill>
            </a:endParaRPr>
          </a:p>
        </p:txBody>
      </p:sp>
      <p:sp>
        <p:nvSpPr>
          <p:cNvPr id="4" name="Slide Number Placeholder 3">
            <a:extLst>
              <a:ext uri="{FF2B5EF4-FFF2-40B4-BE49-F238E27FC236}">
                <a16:creationId xmlns:a16="http://schemas.microsoft.com/office/drawing/2014/main" id="{51EC4718-6C44-4190-85AD-891C0C802427}"/>
              </a:ext>
            </a:extLst>
          </p:cNvPr>
          <p:cNvSpPr>
            <a:spLocks noGrp="1"/>
          </p:cNvSpPr>
          <p:nvPr>
            <p:ph type="sldNum" sz="quarter" idx="4294967295"/>
          </p:nvPr>
        </p:nvSpPr>
        <p:spPr>
          <a:xfrm>
            <a:off x="9448800" y="6356350"/>
            <a:ext cx="2743200" cy="365125"/>
          </a:xfrm>
        </p:spPr>
        <p:txBody>
          <a:bodyPr/>
          <a:lstStyle/>
          <a:p>
            <a:fld id="{A107BBF5-AD54-425D-84C9-A11575229E1A}" type="slidenum">
              <a:rPr lang="en-US" smtClean="0"/>
              <a:t>2</a:t>
            </a:fld>
            <a:endParaRPr lang="en-US"/>
          </a:p>
        </p:txBody>
      </p:sp>
    </p:spTree>
    <p:extLst>
      <p:ext uri="{BB962C8B-B14F-4D97-AF65-F5344CB8AC3E}">
        <p14:creationId xmlns:p14="http://schemas.microsoft.com/office/powerpoint/2010/main" val="36314677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93D15-5485-44AD-862D-388533E2171A}"/>
              </a:ext>
            </a:extLst>
          </p:cNvPr>
          <p:cNvSpPr>
            <a:spLocks noGrp="1"/>
          </p:cNvSpPr>
          <p:nvPr>
            <p:ph type="title"/>
          </p:nvPr>
        </p:nvSpPr>
        <p:spPr/>
        <p:txBody>
          <a:bodyPr/>
          <a:lstStyle/>
          <a:p>
            <a:r>
              <a:rPr lang="en-US" dirty="0"/>
              <a:t>What about more complex math</a:t>
            </a:r>
            <a:endParaRPr lang="en-GB" dirty="0"/>
          </a:p>
        </p:txBody>
      </p:sp>
      <p:sp>
        <p:nvSpPr>
          <p:cNvPr id="3" name="Content Placeholder 2">
            <a:extLst>
              <a:ext uri="{FF2B5EF4-FFF2-40B4-BE49-F238E27FC236}">
                <a16:creationId xmlns:a16="http://schemas.microsoft.com/office/drawing/2014/main" id="{E41A92C9-968F-47D2-AC4E-A0A3DEC7B892}"/>
              </a:ext>
            </a:extLst>
          </p:cNvPr>
          <p:cNvSpPr>
            <a:spLocks noGrp="1"/>
          </p:cNvSpPr>
          <p:nvPr>
            <p:ph idx="1"/>
          </p:nvPr>
        </p:nvSpPr>
        <p:spPr/>
        <p:txBody>
          <a:bodyPr>
            <a:normAutofit lnSpcReduction="10000"/>
          </a:bodyPr>
          <a:lstStyle/>
          <a:p>
            <a:r>
              <a:rPr lang="en-US" dirty="0"/>
              <a:t>How would I implement the following functions </a:t>
            </a:r>
          </a:p>
          <a:p>
            <a:endParaRPr lang="en-US" dirty="0"/>
          </a:p>
          <a:p>
            <a:pPr marL="342900" indent="-342900">
              <a:buFont typeface="Arial" panose="020B0604020202020204" pitchFamily="34" charset="0"/>
              <a:buChar char="•"/>
            </a:pPr>
            <a:r>
              <a:rPr lang="en-US" dirty="0"/>
              <a:t>Sine / Cosine / </a:t>
            </a:r>
            <a:r>
              <a:rPr lang="en-US" dirty="0" err="1"/>
              <a:t>ArcTan</a:t>
            </a:r>
            <a:r>
              <a:rPr lang="en-US" dirty="0"/>
              <a:t> </a:t>
            </a:r>
          </a:p>
          <a:p>
            <a:pPr marL="342900" indent="-342900">
              <a:buFont typeface="Arial" panose="020B0604020202020204" pitchFamily="34" charset="0"/>
              <a:buChar char="•"/>
            </a:pPr>
            <a:r>
              <a:rPr lang="en-US" dirty="0" err="1"/>
              <a:t>SineH</a:t>
            </a:r>
            <a:r>
              <a:rPr lang="en-US" dirty="0"/>
              <a:t> / </a:t>
            </a:r>
            <a:r>
              <a:rPr lang="en-US" dirty="0" err="1"/>
              <a:t>CosH</a:t>
            </a:r>
            <a:r>
              <a:rPr lang="en-US" dirty="0"/>
              <a:t> / </a:t>
            </a:r>
            <a:r>
              <a:rPr lang="en-US" dirty="0" err="1"/>
              <a:t>ArcTanH</a:t>
            </a:r>
            <a:endParaRPr lang="en-US" dirty="0"/>
          </a:p>
          <a:p>
            <a:pPr marL="342900" indent="-342900">
              <a:buFont typeface="Arial" panose="020B0604020202020204" pitchFamily="34" charset="0"/>
              <a:buChar char="•"/>
            </a:pPr>
            <a:r>
              <a:rPr lang="en-US" dirty="0"/>
              <a:t>Square Root </a:t>
            </a:r>
          </a:p>
          <a:p>
            <a:pPr marL="342900" indent="-342900">
              <a:buFont typeface="Arial" panose="020B0604020202020204" pitchFamily="34" charset="0"/>
              <a:buChar char="•"/>
            </a:pPr>
            <a:r>
              <a:rPr lang="en-US" dirty="0"/>
              <a:t>Exponential </a:t>
            </a:r>
          </a:p>
          <a:p>
            <a:pPr marL="342900" indent="-342900">
              <a:buFont typeface="Arial" panose="020B0604020202020204" pitchFamily="34" charset="0"/>
              <a:buChar char="•"/>
            </a:pPr>
            <a:r>
              <a:rPr lang="en-US" dirty="0"/>
              <a:t>Ln </a:t>
            </a:r>
          </a:p>
          <a:p>
            <a:endParaRPr lang="en-US" dirty="0"/>
          </a:p>
          <a:p>
            <a:r>
              <a:rPr lang="en-US" dirty="0"/>
              <a:t>Taylor / </a:t>
            </a:r>
            <a:r>
              <a:rPr lang="en-GB" b="0" i="0" dirty="0">
                <a:solidFill>
                  <a:srgbClr val="202122"/>
                </a:solidFill>
                <a:effectLst/>
                <a:latin typeface="Arial" panose="020B0604020202020204" pitchFamily="34" charset="0"/>
              </a:rPr>
              <a:t>Maclaurin </a:t>
            </a:r>
            <a:r>
              <a:rPr lang="en-US" dirty="0"/>
              <a:t>Series? Look Up Table ? </a:t>
            </a:r>
          </a:p>
          <a:p>
            <a:r>
              <a:rPr lang="en-US" dirty="0"/>
              <a:t>But how do we achieve performance ?</a:t>
            </a:r>
          </a:p>
        </p:txBody>
      </p:sp>
      <p:sp>
        <p:nvSpPr>
          <p:cNvPr id="4" name="Footer Placeholder 3">
            <a:extLst>
              <a:ext uri="{FF2B5EF4-FFF2-40B4-BE49-F238E27FC236}">
                <a16:creationId xmlns:a16="http://schemas.microsoft.com/office/drawing/2014/main" id="{BD09499F-DFAF-4BC1-87D7-F07757B5309D}"/>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8CBA2110-54D9-43BA-8D57-B35AE3C931CB}"/>
              </a:ext>
            </a:extLst>
          </p:cNvPr>
          <p:cNvSpPr>
            <a:spLocks noGrp="1"/>
          </p:cNvSpPr>
          <p:nvPr>
            <p:ph type="sldNum" sz="quarter" idx="4"/>
          </p:nvPr>
        </p:nvSpPr>
        <p:spPr/>
        <p:txBody>
          <a:bodyPr/>
          <a:lstStyle/>
          <a:p>
            <a:fld id="{F2CE8A50-B8D0-457B-A77C-B74D45AE23B6}" type="slidenum">
              <a:rPr lang="en-US" smtClean="0"/>
              <a:pPr/>
              <a:t>20</a:t>
            </a:fld>
            <a:endParaRPr lang="en-US" dirty="0"/>
          </a:p>
        </p:txBody>
      </p:sp>
    </p:spTree>
    <p:extLst>
      <p:ext uri="{BB962C8B-B14F-4D97-AF65-F5344CB8AC3E}">
        <p14:creationId xmlns:p14="http://schemas.microsoft.com/office/powerpoint/2010/main" val="359475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P-35 - Wikipedia">
            <a:extLst>
              <a:ext uri="{FF2B5EF4-FFF2-40B4-BE49-F238E27FC236}">
                <a16:creationId xmlns:a16="http://schemas.microsoft.com/office/drawing/2014/main" id="{CB8604AD-46CF-496A-AEB0-9849B04087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48329" y="3105347"/>
            <a:ext cx="1927152" cy="32119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7CC3046-A35D-42AD-9733-596B58695210}"/>
              </a:ext>
            </a:extLst>
          </p:cNvPr>
          <p:cNvSpPr>
            <a:spLocks noGrp="1"/>
          </p:cNvSpPr>
          <p:nvPr>
            <p:ph type="title"/>
          </p:nvPr>
        </p:nvSpPr>
        <p:spPr/>
        <p:txBody>
          <a:bodyPr/>
          <a:lstStyle/>
          <a:p>
            <a:r>
              <a:rPr lang="en-US" dirty="0"/>
              <a:t>CORDIC Algorithm</a:t>
            </a:r>
            <a:endParaRPr lang="en-GB" dirty="0"/>
          </a:p>
        </p:txBody>
      </p:sp>
      <p:sp>
        <p:nvSpPr>
          <p:cNvPr id="3" name="Content Placeholder 2">
            <a:extLst>
              <a:ext uri="{FF2B5EF4-FFF2-40B4-BE49-F238E27FC236}">
                <a16:creationId xmlns:a16="http://schemas.microsoft.com/office/drawing/2014/main" id="{DF99B35E-CE89-4EEB-9D6D-A6A751BA8567}"/>
              </a:ext>
            </a:extLst>
          </p:cNvPr>
          <p:cNvSpPr>
            <a:spLocks noGrp="1"/>
          </p:cNvSpPr>
          <p:nvPr>
            <p:ph idx="1"/>
          </p:nvPr>
        </p:nvSpPr>
        <p:spPr>
          <a:xfrm>
            <a:off x="838200" y="1825625"/>
            <a:ext cx="5858691" cy="4351338"/>
          </a:xfrm>
        </p:spPr>
        <p:txBody>
          <a:bodyPr>
            <a:normAutofit fontScale="92500"/>
          </a:bodyPr>
          <a:lstStyle/>
          <a:p>
            <a:r>
              <a:rPr lang="en-US" dirty="0"/>
              <a:t>CORDIC (</a:t>
            </a:r>
            <a:r>
              <a:rPr lang="en-US" dirty="0" err="1"/>
              <a:t>COordinate</a:t>
            </a:r>
            <a:r>
              <a:rPr lang="en-US" dirty="0"/>
              <a:t> Rotation </a:t>
            </a:r>
            <a:r>
              <a:rPr lang="en-US" dirty="0" err="1"/>
              <a:t>DIgital</a:t>
            </a:r>
            <a:r>
              <a:rPr lang="en-US" dirty="0"/>
              <a:t> Computer) algorithm invented by Jack </a:t>
            </a:r>
            <a:r>
              <a:rPr lang="en-US" dirty="0" err="1"/>
              <a:t>Volder</a:t>
            </a:r>
            <a:r>
              <a:rPr lang="en-US" dirty="0"/>
              <a:t> </a:t>
            </a:r>
            <a:r>
              <a:rPr lang="en-GB" dirty="0"/>
              <a:t>for B58 Program </a:t>
            </a:r>
          </a:p>
          <a:p>
            <a:endParaRPr lang="en-GB" dirty="0"/>
          </a:p>
          <a:p>
            <a:r>
              <a:rPr lang="en-GB" dirty="0"/>
              <a:t>Deployed in first scientific calculator HP35</a:t>
            </a:r>
          </a:p>
          <a:p>
            <a:endParaRPr lang="en-GB" dirty="0"/>
          </a:p>
          <a:p>
            <a:r>
              <a:rPr lang="en-GB" dirty="0"/>
              <a:t>Shift and Add algorithm which can be used to implement transcendental functions. </a:t>
            </a:r>
          </a:p>
          <a:p>
            <a:endParaRPr lang="en-GB" dirty="0"/>
          </a:p>
          <a:p>
            <a:r>
              <a:rPr lang="en-GB" dirty="0"/>
              <a:t>No dedicated Multiplier required.</a:t>
            </a:r>
            <a:endParaRPr lang="en-US" dirty="0"/>
          </a:p>
        </p:txBody>
      </p:sp>
      <p:sp>
        <p:nvSpPr>
          <p:cNvPr id="4" name="Footer Placeholder 3">
            <a:extLst>
              <a:ext uri="{FF2B5EF4-FFF2-40B4-BE49-F238E27FC236}">
                <a16:creationId xmlns:a16="http://schemas.microsoft.com/office/drawing/2014/main" id="{290A4AB6-156A-4E76-B15B-82BC2228039B}"/>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5128B73A-2C37-4CE6-A38C-15AC20F65515}"/>
              </a:ext>
            </a:extLst>
          </p:cNvPr>
          <p:cNvSpPr>
            <a:spLocks noGrp="1"/>
          </p:cNvSpPr>
          <p:nvPr>
            <p:ph type="sldNum" sz="quarter" idx="4"/>
          </p:nvPr>
        </p:nvSpPr>
        <p:spPr/>
        <p:txBody>
          <a:bodyPr/>
          <a:lstStyle/>
          <a:p>
            <a:fld id="{F2CE8A50-B8D0-457B-A77C-B74D45AE23B6}" type="slidenum">
              <a:rPr lang="en-US" smtClean="0"/>
              <a:pPr/>
              <a:t>21</a:t>
            </a:fld>
            <a:endParaRPr lang="en-US" dirty="0"/>
          </a:p>
        </p:txBody>
      </p:sp>
      <p:pic>
        <p:nvPicPr>
          <p:cNvPr id="5124" name="Picture 4" descr="Convair B-58 Hustler - Wikipedia">
            <a:extLst>
              <a:ext uri="{FF2B5EF4-FFF2-40B4-BE49-F238E27FC236}">
                <a16:creationId xmlns:a16="http://schemas.microsoft.com/office/drawing/2014/main" id="{3FDDA5B2-DE49-44A9-BFC5-662A395F18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6891" y="1825625"/>
            <a:ext cx="3674574" cy="2885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6952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C9EC3-A83B-4638-9A19-B587AF9E0DB6}"/>
              </a:ext>
            </a:extLst>
          </p:cNvPr>
          <p:cNvSpPr>
            <a:spLocks noGrp="1"/>
          </p:cNvSpPr>
          <p:nvPr>
            <p:ph type="title"/>
          </p:nvPr>
        </p:nvSpPr>
        <p:spPr/>
        <p:txBody>
          <a:bodyPr/>
          <a:lstStyle/>
          <a:p>
            <a:r>
              <a:rPr lang="en-US" dirty="0"/>
              <a:t>CORDIC Algorithm </a:t>
            </a:r>
            <a:endParaRPr lang="en-GB" dirty="0"/>
          </a:p>
        </p:txBody>
      </p:sp>
      <p:sp>
        <p:nvSpPr>
          <p:cNvPr id="3" name="Content Placeholder 2">
            <a:extLst>
              <a:ext uri="{FF2B5EF4-FFF2-40B4-BE49-F238E27FC236}">
                <a16:creationId xmlns:a16="http://schemas.microsoft.com/office/drawing/2014/main" id="{7B872C12-DE04-4F83-A767-756576BC68EF}"/>
              </a:ext>
            </a:extLst>
          </p:cNvPr>
          <p:cNvSpPr>
            <a:spLocks noGrp="1"/>
          </p:cNvSpPr>
          <p:nvPr>
            <p:ph idx="1"/>
          </p:nvPr>
        </p:nvSpPr>
        <p:spPr>
          <a:xfrm>
            <a:off x="838200" y="1825625"/>
            <a:ext cx="5510349" cy="4351338"/>
          </a:xfrm>
        </p:spPr>
        <p:txBody>
          <a:bodyPr/>
          <a:lstStyle/>
          <a:p>
            <a:r>
              <a:rPr lang="en-US" dirty="0"/>
              <a:t>Three configurations  - Linear / Hyperbolic / Circular </a:t>
            </a:r>
          </a:p>
          <a:p>
            <a:endParaRPr lang="en-US" dirty="0"/>
          </a:p>
          <a:p>
            <a:r>
              <a:rPr lang="en-US" dirty="0"/>
              <a:t>Each mode has two modes – Rotation / Vectoring </a:t>
            </a:r>
          </a:p>
          <a:p>
            <a:endParaRPr lang="en-US" dirty="0"/>
          </a:p>
          <a:p>
            <a:r>
              <a:rPr lang="en-US" dirty="0"/>
              <a:t>Enable a range of complex math's functions to be implemented. </a:t>
            </a:r>
            <a:endParaRPr lang="en-GB" dirty="0"/>
          </a:p>
        </p:txBody>
      </p:sp>
      <p:sp>
        <p:nvSpPr>
          <p:cNvPr id="4" name="Footer Placeholder 3">
            <a:extLst>
              <a:ext uri="{FF2B5EF4-FFF2-40B4-BE49-F238E27FC236}">
                <a16:creationId xmlns:a16="http://schemas.microsoft.com/office/drawing/2014/main" id="{2BD0609A-41B9-4648-AC51-1364542F3467}"/>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15A80DBC-3EDA-49A0-81EE-F4607D9CD5A2}"/>
              </a:ext>
            </a:extLst>
          </p:cNvPr>
          <p:cNvSpPr>
            <a:spLocks noGrp="1"/>
          </p:cNvSpPr>
          <p:nvPr>
            <p:ph type="sldNum" sz="quarter" idx="4"/>
          </p:nvPr>
        </p:nvSpPr>
        <p:spPr/>
        <p:txBody>
          <a:bodyPr/>
          <a:lstStyle/>
          <a:p>
            <a:fld id="{F2CE8A50-B8D0-457B-A77C-B74D45AE23B6}" type="slidenum">
              <a:rPr lang="en-US" smtClean="0"/>
              <a:pPr/>
              <a:t>22</a:t>
            </a:fld>
            <a:endParaRPr lang="en-US" dirty="0"/>
          </a:p>
        </p:txBody>
      </p:sp>
      <p:pic>
        <p:nvPicPr>
          <p:cNvPr id="6146" name="Picture 2">
            <a:extLst>
              <a:ext uri="{FF2B5EF4-FFF2-40B4-BE49-F238E27FC236}">
                <a16:creationId xmlns:a16="http://schemas.microsoft.com/office/drawing/2014/main" id="{D403721B-A706-4279-8181-6D6612FC98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5601" y="1825625"/>
            <a:ext cx="5036994" cy="1915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a:extLst>
              <a:ext uri="{FF2B5EF4-FFF2-40B4-BE49-F238E27FC236}">
                <a16:creationId xmlns:a16="http://schemas.microsoft.com/office/drawing/2014/main" id="{4A16FE7C-219A-4BF5-B5D2-49E0B8958DC2}"/>
              </a:ext>
            </a:extLst>
          </p:cNvPr>
          <p:cNvSpPr txBox="1"/>
          <p:nvPr/>
        </p:nvSpPr>
        <p:spPr>
          <a:xfrm>
            <a:off x="6705601" y="3741511"/>
            <a:ext cx="4960824" cy="2723823"/>
          </a:xfrm>
          <a:prstGeom prst="rect">
            <a:avLst/>
          </a:prstGeom>
          <a:noFill/>
        </p:spPr>
        <p:txBody>
          <a:bodyPr wrap="square">
            <a:spAutoFit/>
          </a:bodyPr>
          <a:lstStyle/>
          <a:p>
            <a:pPr indent="457200">
              <a:spcBef>
                <a:spcPts val="1000"/>
              </a:spcBef>
              <a:spcAft>
                <a:spcPts val="800"/>
              </a:spcAft>
            </a:pP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Additional Functions </a:t>
            </a:r>
          </a:p>
          <a:p>
            <a:pPr indent="457200" algn="ctr">
              <a:spcBef>
                <a:spcPts val="1000"/>
              </a:spcBef>
              <a:spcAft>
                <a:spcPts val="800"/>
              </a:spcAft>
            </a:pP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Tan  = Sin / Cos</a:t>
            </a:r>
            <a:endParaRPr lang="en-GB" sz="16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indent="457200" algn="ctr">
              <a:spcBef>
                <a:spcPts val="1000"/>
              </a:spcBef>
              <a:spcAft>
                <a:spcPts val="800"/>
              </a:spcAft>
            </a:pPr>
            <a:r>
              <a:rPr lang="en-US" sz="1600" dirty="0" err="1">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TanH</a:t>
            </a: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 = </a:t>
            </a:r>
            <a:r>
              <a:rPr lang="en-US" sz="1600" dirty="0" err="1">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Sinh</a:t>
            </a: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 / </a:t>
            </a:r>
            <a:r>
              <a:rPr lang="en-US" sz="1600" dirty="0" err="1">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Cosh</a:t>
            </a:r>
            <a:endParaRPr lang="en-GB" sz="16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indent="457200" algn="ctr">
              <a:spcBef>
                <a:spcPts val="1000"/>
              </a:spcBef>
              <a:spcAft>
                <a:spcPts val="800"/>
              </a:spcAft>
            </a:pP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Exponential = </a:t>
            </a:r>
            <a:r>
              <a:rPr lang="en-US" sz="1600" dirty="0" err="1">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Sinh</a:t>
            </a: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 + </a:t>
            </a:r>
            <a:r>
              <a:rPr lang="en-US" sz="1600" dirty="0" err="1">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Cosh</a:t>
            </a:r>
            <a:endParaRPr lang="en-GB" sz="16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indent="457200" algn="ctr">
              <a:spcBef>
                <a:spcPts val="1000"/>
              </a:spcBef>
              <a:spcAft>
                <a:spcPts val="800"/>
              </a:spcAft>
            </a:pP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Natural Logarithm = 2 * </a:t>
            </a:r>
            <a:r>
              <a:rPr lang="en-US" sz="1600" dirty="0" err="1">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ArcTanH</a:t>
            </a: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 </a:t>
            </a:r>
            <a:r>
              <a:rPr lang="en-US" sz="1600" baseline="300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note 1 </a:t>
            </a:r>
            <a:endParaRPr lang="en-GB" sz="16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indent="457200" algn="ctr">
              <a:spcBef>
                <a:spcPts val="1000"/>
              </a:spcBef>
              <a:spcAft>
                <a:spcPts val="800"/>
              </a:spcAft>
            </a:pP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SQR = (X</a:t>
            </a:r>
            <a:r>
              <a:rPr lang="en-US" sz="1600" baseline="300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2</a:t>
            </a: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 – Y</a:t>
            </a:r>
            <a:r>
              <a:rPr lang="en-US" sz="1600" baseline="300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2</a:t>
            </a:r>
            <a:r>
              <a:rPr lang="en-US" sz="16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a:t>
            </a:r>
            <a:r>
              <a:rPr lang="en-US" sz="1600" baseline="30000" dirty="0">
                <a:solidFill>
                  <a:schemeClr val="bg2">
                    <a:lumMod val="10000"/>
                  </a:schemeClr>
                </a:solidFill>
                <a:effectLst/>
                <a:latin typeface="Calibri" panose="020F0502020204030204" pitchFamily="34" charset="0"/>
                <a:ea typeface="Times New Roman" panose="02020603050405020304" pitchFamily="18" charset="0"/>
                <a:cs typeface="Calibri" panose="020F0502020204030204" pitchFamily="34" charset="0"/>
              </a:rPr>
              <a:t>0.5 </a:t>
            </a:r>
            <a:endParaRPr lang="en-GB" sz="1600" dirty="0">
              <a:solidFill>
                <a:schemeClr val="bg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594927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AC32D-BD58-4C45-A6F6-FE96A9AD16BB}"/>
              </a:ext>
            </a:extLst>
          </p:cNvPr>
          <p:cNvSpPr>
            <a:spLocks noGrp="1"/>
          </p:cNvSpPr>
          <p:nvPr>
            <p:ph type="title"/>
          </p:nvPr>
        </p:nvSpPr>
        <p:spPr/>
        <p:txBody>
          <a:bodyPr/>
          <a:lstStyle/>
          <a:p>
            <a:r>
              <a:rPr lang="en-US" dirty="0"/>
              <a:t>More Complex Algorithm</a:t>
            </a:r>
            <a:endParaRPr lang="en-GB" dirty="0"/>
          </a:p>
        </p:txBody>
      </p:sp>
      <p:sp>
        <p:nvSpPr>
          <p:cNvPr id="4" name="Footer Placeholder 3">
            <a:extLst>
              <a:ext uri="{FF2B5EF4-FFF2-40B4-BE49-F238E27FC236}">
                <a16:creationId xmlns:a16="http://schemas.microsoft.com/office/drawing/2014/main" id="{9D5F6B07-8AFA-4842-A9D0-530A8766F302}"/>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791A08F1-7855-4ADC-BFA0-60D40AA637C0}"/>
              </a:ext>
            </a:extLst>
          </p:cNvPr>
          <p:cNvSpPr>
            <a:spLocks noGrp="1"/>
          </p:cNvSpPr>
          <p:nvPr>
            <p:ph type="sldNum" sz="quarter" idx="4"/>
          </p:nvPr>
        </p:nvSpPr>
        <p:spPr/>
        <p:txBody>
          <a:bodyPr/>
          <a:lstStyle/>
          <a:p>
            <a:fld id="{F2CE8A50-B8D0-457B-A77C-B74D45AE23B6}" type="slidenum">
              <a:rPr lang="en-US" smtClean="0"/>
              <a:pPr/>
              <a:t>23</a:t>
            </a:fld>
            <a:endParaRPr lang="en-US" dirty="0"/>
          </a:p>
        </p:txBody>
      </p:sp>
      <p:sp>
        <p:nvSpPr>
          <p:cNvPr id="7" name="Content Placeholder 6">
            <a:extLst>
              <a:ext uri="{FF2B5EF4-FFF2-40B4-BE49-F238E27FC236}">
                <a16:creationId xmlns:a16="http://schemas.microsoft.com/office/drawing/2014/main" id="{9CE8B7D3-8ADA-4A8C-A743-F16E249BD9BB}"/>
              </a:ext>
            </a:extLst>
          </p:cNvPr>
          <p:cNvSpPr>
            <a:spLocks noGrp="1"/>
          </p:cNvSpPr>
          <p:nvPr>
            <p:ph idx="1"/>
          </p:nvPr>
        </p:nvSpPr>
        <p:spPr/>
        <p:txBody>
          <a:bodyPr/>
          <a:lstStyle/>
          <a:p>
            <a:r>
              <a:rPr lang="en-US" dirty="0"/>
              <a:t>How would you implement the following algorithm</a:t>
            </a:r>
          </a:p>
          <a:p>
            <a:endParaRPr lang="en-US" dirty="0"/>
          </a:p>
          <a:p>
            <a:endParaRPr lang="en-US" dirty="0"/>
          </a:p>
          <a:p>
            <a:endParaRPr lang="en-US" dirty="0"/>
          </a:p>
          <a:p>
            <a:r>
              <a:rPr lang="en-US" dirty="0"/>
              <a:t>Typical Platinum Resistance Thermometer conversion equation used in industrial applications </a:t>
            </a:r>
          </a:p>
          <a:p>
            <a:r>
              <a:rPr lang="en-US" dirty="0"/>
              <a:t> </a:t>
            </a:r>
          </a:p>
          <a:p>
            <a:endParaRPr lang="en-US" dirty="0"/>
          </a:p>
          <a:p>
            <a:endParaRPr lang="en-GB" dirty="0"/>
          </a:p>
        </p:txBody>
      </p:sp>
      <mc:AlternateContent xmlns:mc="http://schemas.openxmlformats.org/markup-compatibility/2006" xmlns:a14="http://schemas.microsoft.com/office/drawing/2010/main">
        <mc:Choice Requires="a14">
          <p:sp>
            <p:nvSpPr>
              <p:cNvPr id="9" name="Content Placeholder 2">
                <a:extLst>
                  <a:ext uri="{FF2B5EF4-FFF2-40B4-BE49-F238E27FC236}">
                    <a16:creationId xmlns:a16="http://schemas.microsoft.com/office/drawing/2014/main" id="{9F809C22-1041-4B33-8CA3-9D5615125F83}"/>
                  </a:ext>
                </a:extLst>
              </p:cNvPr>
              <p:cNvSpPr txBox="1">
                <a:spLocks/>
              </p:cNvSpPr>
              <p:nvPr/>
            </p:nvSpPr>
            <p:spPr>
              <a:xfrm>
                <a:off x="2046514" y="2508069"/>
                <a:ext cx="7297783" cy="119307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Clr>
                    <a:schemeClr val="tx1"/>
                  </a:buClr>
                  <a:buFont typeface="Arial" panose="020B0604020202020204" pitchFamily="34" charset="0"/>
                  <a:buNone/>
                  <a:defRPr sz="2400" kern="1200">
                    <a:solidFill>
                      <a:schemeClr val="bg2">
                        <a:lumMod val="1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tx1"/>
                  </a:buClr>
                  <a:buFont typeface="Arial" panose="020B0604020202020204" pitchFamily="34" charset="0"/>
                  <a:buChar char="»"/>
                  <a:defRPr sz="2000" kern="1200">
                    <a:solidFill>
                      <a:schemeClr val="bg2">
                        <a:lumMod val="1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r>
                        <a:rPr lang="en-US" sz="1800" i="1" smtClean="0">
                          <a:latin typeface="Cambria Math" panose="02040503050406030204" pitchFamily="18" charset="0"/>
                          <a:ea typeface="Times New Roman" panose="02020603050405020304" pitchFamily="18" charset="0"/>
                          <a:cs typeface="Calibri" panose="020F0502020204030204" pitchFamily="34" charset="0"/>
                        </a:rPr>
                        <m:t>𝑡</m:t>
                      </m:r>
                      <m:r>
                        <a:rPr lang="en-US" sz="1800" i="1" smtClean="0">
                          <a:latin typeface="Cambria Math" panose="02040503050406030204" pitchFamily="18" charset="0"/>
                          <a:ea typeface="Times New Roman" panose="02020603050405020304" pitchFamily="18" charset="0"/>
                          <a:cs typeface="Calibri" panose="020F0502020204030204" pitchFamily="34" charset="0"/>
                        </a:rPr>
                        <m:t>= </m:t>
                      </m:r>
                      <m:f>
                        <m:fPr>
                          <m:ctrlPr>
                            <a:rPr lang="en-GB" sz="1800" i="1">
                              <a:latin typeface="Cambria Math" panose="02040503050406030204" pitchFamily="18" charset="0"/>
                              <a:ea typeface="Times New Roman" panose="02020603050405020304" pitchFamily="18" charset="0"/>
                              <a:cs typeface="Calibri" panose="020F0502020204030204" pitchFamily="34" charset="0"/>
                            </a:rPr>
                          </m:ctrlPr>
                        </m:fPr>
                        <m:num>
                          <m:r>
                            <a:rPr lang="en-US" sz="1800" i="1">
                              <a:latin typeface="Cambria Math" panose="02040503050406030204" pitchFamily="18" charset="0"/>
                              <a:ea typeface="Times New Roman" panose="02020603050405020304" pitchFamily="18" charset="0"/>
                              <a:cs typeface="Calibri" panose="020F0502020204030204" pitchFamily="34" charset="0"/>
                            </a:rPr>
                            <m:t>−</m:t>
                          </m:r>
                          <m:sSub>
                            <m:sSubPr>
                              <m:ctrlPr>
                                <a:rPr lang="en-GB" sz="1800" i="1">
                                  <a:latin typeface="Cambria Math" panose="02040503050406030204" pitchFamily="18" charset="0"/>
                                  <a:ea typeface="Times New Roman" panose="02020603050405020304" pitchFamily="18" charset="0"/>
                                  <a:cs typeface="Calibri" panose="020F0502020204030204" pitchFamily="34" charset="0"/>
                                </a:rPr>
                              </m:ctrlPr>
                            </m:sSubPr>
                            <m:e>
                              <m:r>
                                <a:rPr lang="en-US" sz="1800" i="1">
                                  <a:latin typeface="Cambria Math" panose="02040503050406030204" pitchFamily="18" charset="0"/>
                                  <a:ea typeface="Times New Roman" panose="02020603050405020304" pitchFamily="18" charset="0"/>
                                  <a:cs typeface="Calibri" panose="020F0502020204030204" pitchFamily="34" charset="0"/>
                                </a:rPr>
                                <m:t>𝑅</m:t>
                              </m:r>
                            </m:e>
                            <m:sub>
                              <m:r>
                                <a:rPr lang="en-US" sz="1800" i="1">
                                  <a:latin typeface="Cambria Math" panose="02040503050406030204" pitchFamily="18" charset="0"/>
                                  <a:ea typeface="Times New Roman" panose="02020603050405020304" pitchFamily="18" charset="0"/>
                                  <a:cs typeface="Calibri" panose="020F0502020204030204" pitchFamily="34" charset="0"/>
                                </a:rPr>
                                <m:t>0</m:t>
                              </m:r>
                            </m:sub>
                          </m:sSub>
                          <m:r>
                            <a:rPr lang="en-US" sz="1800" i="1">
                              <a:latin typeface="Cambria Math" panose="02040503050406030204" pitchFamily="18" charset="0"/>
                              <a:ea typeface="Times New Roman" panose="02020603050405020304" pitchFamily="18" charset="0"/>
                              <a:cs typeface="Calibri" panose="020F0502020204030204" pitchFamily="34" charset="0"/>
                            </a:rPr>
                            <m:t>×</m:t>
                          </m:r>
                          <m:r>
                            <a:rPr lang="en-US" sz="1800" i="1">
                              <a:latin typeface="Cambria Math" panose="02040503050406030204" pitchFamily="18" charset="0"/>
                              <a:ea typeface="Times New Roman" panose="02020603050405020304" pitchFamily="18" charset="0"/>
                              <a:cs typeface="Calibri" panose="020F0502020204030204" pitchFamily="34" charset="0"/>
                            </a:rPr>
                            <m:t>𝑎</m:t>
                          </m:r>
                          <m:r>
                            <a:rPr lang="en-US" sz="1800" i="1">
                              <a:latin typeface="Cambria Math" panose="02040503050406030204" pitchFamily="18" charset="0"/>
                              <a:ea typeface="Times New Roman" panose="02020603050405020304" pitchFamily="18" charset="0"/>
                              <a:cs typeface="Calibri" panose="020F0502020204030204" pitchFamily="34" charset="0"/>
                            </a:rPr>
                            <m:t>+</m:t>
                          </m:r>
                          <m:rad>
                            <m:radPr>
                              <m:degHide m:val="on"/>
                              <m:ctrlPr>
                                <a:rPr lang="en-GB" sz="1800" i="1">
                                  <a:latin typeface="Cambria Math" panose="02040503050406030204" pitchFamily="18" charset="0"/>
                                  <a:ea typeface="Times New Roman" panose="02020603050405020304" pitchFamily="18" charset="0"/>
                                  <a:cs typeface="Calibri" panose="020F0502020204030204" pitchFamily="34" charset="0"/>
                                </a:rPr>
                              </m:ctrlPr>
                            </m:radPr>
                            <m:deg/>
                            <m:e>
                              <m:sSubSup>
                                <m:sSubSupPr>
                                  <m:ctrlPr>
                                    <a:rPr lang="en-GB" sz="1800" i="1">
                                      <a:latin typeface="Cambria Math" panose="02040503050406030204" pitchFamily="18" charset="0"/>
                                      <a:ea typeface="Times New Roman" panose="02020603050405020304" pitchFamily="18" charset="0"/>
                                      <a:cs typeface="Calibri" panose="020F0502020204030204" pitchFamily="34" charset="0"/>
                                    </a:rPr>
                                  </m:ctrlPr>
                                </m:sSubSupPr>
                                <m:e>
                                  <m:r>
                                    <a:rPr lang="en-US" sz="1800" i="1">
                                      <a:latin typeface="Cambria Math" panose="02040503050406030204" pitchFamily="18" charset="0"/>
                                      <a:ea typeface="Times New Roman" panose="02020603050405020304" pitchFamily="18" charset="0"/>
                                      <a:cs typeface="Calibri" panose="020F0502020204030204" pitchFamily="34" charset="0"/>
                                    </a:rPr>
                                    <m:t>𝑅</m:t>
                                  </m:r>
                                </m:e>
                                <m:sub>
                                  <m:r>
                                    <a:rPr lang="en-US" sz="1800" i="1">
                                      <a:latin typeface="Cambria Math" panose="02040503050406030204" pitchFamily="18" charset="0"/>
                                      <a:ea typeface="Times New Roman" panose="02020603050405020304" pitchFamily="18" charset="0"/>
                                      <a:cs typeface="Calibri" panose="020F0502020204030204" pitchFamily="34" charset="0"/>
                                    </a:rPr>
                                    <m:t>0</m:t>
                                  </m:r>
                                </m:sub>
                                <m:sup>
                                  <m:r>
                                    <a:rPr lang="en-US" sz="1800" i="1">
                                      <a:latin typeface="Cambria Math" panose="02040503050406030204" pitchFamily="18" charset="0"/>
                                      <a:ea typeface="Times New Roman" panose="02020603050405020304" pitchFamily="18" charset="0"/>
                                      <a:cs typeface="Calibri" panose="020F0502020204030204" pitchFamily="34" charset="0"/>
                                    </a:rPr>
                                    <m:t>2</m:t>
                                  </m:r>
                                </m:sup>
                              </m:sSubSup>
                              <m:r>
                                <a:rPr lang="en-US" sz="1800" i="1">
                                  <a:latin typeface="Cambria Math" panose="02040503050406030204" pitchFamily="18" charset="0"/>
                                  <a:ea typeface="Times New Roman" panose="02020603050405020304" pitchFamily="18" charset="0"/>
                                  <a:cs typeface="Calibri" panose="020F0502020204030204" pitchFamily="34" charset="0"/>
                                </a:rPr>
                                <m:t>×</m:t>
                              </m:r>
                              <m:sSup>
                                <m:sSupPr>
                                  <m:ctrlPr>
                                    <a:rPr lang="en-GB" sz="1800" i="1">
                                      <a:latin typeface="Cambria Math" panose="02040503050406030204" pitchFamily="18" charset="0"/>
                                      <a:ea typeface="Times New Roman" panose="02020603050405020304" pitchFamily="18" charset="0"/>
                                      <a:cs typeface="Calibri" panose="020F0502020204030204" pitchFamily="34" charset="0"/>
                                    </a:rPr>
                                  </m:ctrlPr>
                                </m:sSupPr>
                                <m:e>
                                  <m:r>
                                    <a:rPr lang="en-US" sz="1800" i="1">
                                      <a:latin typeface="Cambria Math" panose="02040503050406030204" pitchFamily="18" charset="0"/>
                                      <a:ea typeface="Times New Roman" panose="02020603050405020304" pitchFamily="18" charset="0"/>
                                      <a:cs typeface="Calibri" panose="020F0502020204030204" pitchFamily="34" charset="0"/>
                                    </a:rPr>
                                    <m:t>𝑎</m:t>
                                  </m:r>
                                </m:e>
                                <m:sup>
                                  <m:r>
                                    <a:rPr lang="en-US" sz="1800" i="1">
                                      <a:latin typeface="Cambria Math" panose="02040503050406030204" pitchFamily="18" charset="0"/>
                                      <a:ea typeface="Times New Roman" panose="02020603050405020304" pitchFamily="18" charset="0"/>
                                      <a:cs typeface="Calibri" panose="020F0502020204030204" pitchFamily="34" charset="0"/>
                                    </a:rPr>
                                    <m:t>2</m:t>
                                  </m:r>
                                </m:sup>
                              </m:sSup>
                              <m:r>
                                <a:rPr lang="en-US" sz="1800" i="1">
                                  <a:latin typeface="Cambria Math" panose="02040503050406030204" pitchFamily="18" charset="0"/>
                                  <a:ea typeface="Times New Roman" panose="02020603050405020304" pitchFamily="18" charset="0"/>
                                  <a:cs typeface="Calibri" panose="020F0502020204030204" pitchFamily="34" charset="0"/>
                                </a:rPr>
                                <m:t>−4×</m:t>
                              </m:r>
                              <m:sSub>
                                <m:sSubPr>
                                  <m:ctrlPr>
                                    <a:rPr lang="en-GB" sz="1800" i="1">
                                      <a:latin typeface="Cambria Math" panose="02040503050406030204" pitchFamily="18" charset="0"/>
                                      <a:ea typeface="Times New Roman" panose="02020603050405020304" pitchFamily="18" charset="0"/>
                                      <a:cs typeface="Calibri" panose="020F0502020204030204" pitchFamily="34" charset="0"/>
                                    </a:rPr>
                                  </m:ctrlPr>
                                </m:sSubPr>
                                <m:e>
                                  <m:r>
                                    <a:rPr lang="en-US" sz="1800" i="1">
                                      <a:latin typeface="Cambria Math" panose="02040503050406030204" pitchFamily="18" charset="0"/>
                                      <a:ea typeface="Times New Roman" panose="02020603050405020304" pitchFamily="18" charset="0"/>
                                      <a:cs typeface="Calibri" panose="020F0502020204030204" pitchFamily="34" charset="0"/>
                                    </a:rPr>
                                    <m:t>𝑅</m:t>
                                  </m:r>
                                </m:e>
                                <m:sub>
                                  <m:r>
                                    <a:rPr lang="en-US" sz="1800" i="1">
                                      <a:latin typeface="Cambria Math" panose="02040503050406030204" pitchFamily="18" charset="0"/>
                                      <a:ea typeface="Times New Roman" panose="02020603050405020304" pitchFamily="18" charset="0"/>
                                      <a:cs typeface="Calibri" panose="020F0502020204030204" pitchFamily="34" charset="0"/>
                                    </a:rPr>
                                    <m:t>0</m:t>
                                  </m:r>
                                </m:sub>
                              </m:sSub>
                              <m:r>
                                <a:rPr lang="en-US" sz="1800" i="1">
                                  <a:latin typeface="Cambria Math" panose="02040503050406030204" pitchFamily="18" charset="0"/>
                                  <a:ea typeface="Times New Roman" panose="02020603050405020304" pitchFamily="18" charset="0"/>
                                  <a:cs typeface="Calibri" panose="020F0502020204030204" pitchFamily="34" charset="0"/>
                                </a:rPr>
                                <m:t>×</m:t>
                              </m:r>
                              <m:r>
                                <a:rPr lang="en-US" sz="1800" i="1">
                                  <a:latin typeface="Cambria Math" panose="02040503050406030204" pitchFamily="18" charset="0"/>
                                  <a:ea typeface="Times New Roman" panose="02020603050405020304" pitchFamily="18" charset="0"/>
                                  <a:cs typeface="Calibri" panose="020F0502020204030204" pitchFamily="34" charset="0"/>
                                </a:rPr>
                                <m:t>𝑏</m:t>
                              </m:r>
                              <m:r>
                                <a:rPr lang="en-US" sz="1800" i="1">
                                  <a:latin typeface="Cambria Math" panose="02040503050406030204" pitchFamily="18" charset="0"/>
                                  <a:ea typeface="Times New Roman" panose="02020603050405020304" pitchFamily="18" charset="0"/>
                                  <a:cs typeface="Calibri" panose="020F0502020204030204" pitchFamily="34" charset="0"/>
                                </a:rPr>
                                <m:t>×(</m:t>
                              </m:r>
                              <m:sSub>
                                <m:sSubPr>
                                  <m:ctrlPr>
                                    <a:rPr lang="en-GB" sz="1800" i="1">
                                      <a:latin typeface="Cambria Math" panose="02040503050406030204" pitchFamily="18" charset="0"/>
                                      <a:ea typeface="Times New Roman" panose="02020603050405020304" pitchFamily="18" charset="0"/>
                                      <a:cs typeface="Calibri" panose="020F0502020204030204" pitchFamily="34" charset="0"/>
                                    </a:rPr>
                                  </m:ctrlPr>
                                </m:sSubPr>
                                <m:e>
                                  <m:r>
                                    <a:rPr lang="en-US" sz="1800" i="1">
                                      <a:latin typeface="Cambria Math" panose="02040503050406030204" pitchFamily="18" charset="0"/>
                                      <a:ea typeface="Times New Roman" panose="02020603050405020304" pitchFamily="18" charset="0"/>
                                      <a:cs typeface="Calibri" panose="020F0502020204030204" pitchFamily="34" charset="0"/>
                                    </a:rPr>
                                    <m:t>𝑅</m:t>
                                  </m:r>
                                </m:e>
                                <m:sub>
                                  <m:r>
                                    <a:rPr lang="en-US" sz="1800" i="1">
                                      <a:latin typeface="Cambria Math" panose="02040503050406030204" pitchFamily="18" charset="0"/>
                                      <a:ea typeface="Times New Roman" panose="02020603050405020304" pitchFamily="18" charset="0"/>
                                      <a:cs typeface="Calibri" panose="020F0502020204030204" pitchFamily="34" charset="0"/>
                                    </a:rPr>
                                    <m:t>0</m:t>
                                  </m:r>
                                </m:sub>
                              </m:sSub>
                              <m:r>
                                <a:rPr lang="en-US" sz="1800" i="1">
                                  <a:latin typeface="Cambria Math" panose="02040503050406030204" pitchFamily="18" charset="0"/>
                                  <a:ea typeface="Times New Roman" panose="02020603050405020304" pitchFamily="18" charset="0"/>
                                  <a:cs typeface="Calibri" panose="020F0502020204030204" pitchFamily="34" charset="0"/>
                                </a:rPr>
                                <m:t>−</m:t>
                              </m:r>
                              <m:r>
                                <a:rPr lang="en-US" sz="1800" i="1">
                                  <a:latin typeface="Cambria Math" panose="02040503050406030204" pitchFamily="18" charset="0"/>
                                  <a:ea typeface="Times New Roman" panose="02020603050405020304" pitchFamily="18" charset="0"/>
                                  <a:cs typeface="Calibri" panose="020F0502020204030204" pitchFamily="34" charset="0"/>
                                </a:rPr>
                                <m:t>𝑅</m:t>
                              </m:r>
                              <m:r>
                                <a:rPr lang="en-US" sz="1800" i="1">
                                  <a:latin typeface="Cambria Math" panose="02040503050406030204" pitchFamily="18" charset="0"/>
                                  <a:ea typeface="Times New Roman" panose="02020603050405020304" pitchFamily="18" charset="0"/>
                                  <a:cs typeface="Calibri" panose="020F0502020204030204" pitchFamily="34" charset="0"/>
                                </a:rPr>
                                <m:t>)</m:t>
                              </m:r>
                            </m:e>
                          </m:rad>
                        </m:num>
                        <m:den>
                          <m:r>
                            <a:rPr lang="en-US" sz="1800" i="1">
                              <a:latin typeface="Cambria Math" panose="02040503050406030204" pitchFamily="18" charset="0"/>
                              <a:ea typeface="Times New Roman" panose="02020603050405020304" pitchFamily="18" charset="0"/>
                              <a:cs typeface="Calibri" panose="020F0502020204030204" pitchFamily="34" charset="0"/>
                            </a:rPr>
                            <m:t>2×</m:t>
                          </m:r>
                          <m:sSub>
                            <m:sSubPr>
                              <m:ctrlPr>
                                <a:rPr lang="en-GB" sz="1800" i="1">
                                  <a:latin typeface="Cambria Math" panose="02040503050406030204" pitchFamily="18" charset="0"/>
                                  <a:ea typeface="Times New Roman" panose="02020603050405020304" pitchFamily="18" charset="0"/>
                                  <a:cs typeface="Calibri" panose="020F0502020204030204" pitchFamily="34" charset="0"/>
                                </a:rPr>
                              </m:ctrlPr>
                            </m:sSubPr>
                            <m:e>
                              <m:r>
                                <a:rPr lang="en-US" sz="1800" i="1">
                                  <a:latin typeface="Cambria Math" panose="02040503050406030204" pitchFamily="18" charset="0"/>
                                  <a:ea typeface="Times New Roman" panose="02020603050405020304" pitchFamily="18" charset="0"/>
                                  <a:cs typeface="Calibri" panose="020F0502020204030204" pitchFamily="34" charset="0"/>
                                </a:rPr>
                                <m:t>𝑅</m:t>
                              </m:r>
                            </m:e>
                            <m:sub>
                              <m:r>
                                <a:rPr lang="en-US" sz="1800" i="1">
                                  <a:latin typeface="Cambria Math" panose="02040503050406030204" pitchFamily="18" charset="0"/>
                                  <a:ea typeface="Times New Roman" panose="02020603050405020304" pitchFamily="18" charset="0"/>
                                  <a:cs typeface="Calibri" panose="020F0502020204030204" pitchFamily="34" charset="0"/>
                                </a:rPr>
                                <m:t>0</m:t>
                              </m:r>
                            </m:sub>
                          </m:sSub>
                          <m:r>
                            <a:rPr lang="en-US" sz="1800" i="1">
                              <a:latin typeface="Cambria Math" panose="02040503050406030204" pitchFamily="18" charset="0"/>
                              <a:ea typeface="Times New Roman" panose="02020603050405020304" pitchFamily="18" charset="0"/>
                              <a:cs typeface="Calibri" panose="020F0502020204030204" pitchFamily="34" charset="0"/>
                            </a:rPr>
                            <m:t>×</m:t>
                          </m:r>
                          <m:r>
                            <a:rPr lang="en-US" sz="1800" i="1">
                              <a:latin typeface="Cambria Math" panose="02040503050406030204" pitchFamily="18" charset="0"/>
                              <a:ea typeface="Times New Roman" panose="02020603050405020304" pitchFamily="18" charset="0"/>
                              <a:cs typeface="Calibri" panose="020F0502020204030204" pitchFamily="34" charset="0"/>
                            </a:rPr>
                            <m:t>𝑏</m:t>
                          </m:r>
                        </m:den>
                      </m:f>
                    </m:oMath>
                  </m:oMathPara>
                </a14:m>
                <a:endParaRPr lang="en-GB" sz="1800" dirty="0">
                  <a:ea typeface="Times New Roman" panose="02020603050405020304" pitchFamily="18" charset="0"/>
                  <a:cs typeface="Times New Roman" panose="02020603050405020304" pitchFamily="18" charset="0"/>
                </a:endParaRPr>
              </a:p>
              <a:p>
                <a:endParaRPr lang="en-GB" dirty="0"/>
              </a:p>
            </p:txBody>
          </p:sp>
        </mc:Choice>
        <mc:Fallback xmlns="">
          <p:sp>
            <p:nvSpPr>
              <p:cNvPr id="9" name="Content Placeholder 2">
                <a:extLst>
                  <a:ext uri="{FF2B5EF4-FFF2-40B4-BE49-F238E27FC236}">
                    <a16:creationId xmlns:a16="http://schemas.microsoft.com/office/drawing/2014/main" id="{9F809C22-1041-4B33-8CA3-9D5615125F83}"/>
                  </a:ext>
                </a:extLst>
              </p:cNvPr>
              <p:cNvSpPr txBox="1">
                <a:spLocks noRot="1" noChangeAspect="1" noMove="1" noResize="1" noEditPoints="1" noAdjustHandles="1" noChangeArrowheads="1" noChangeShapeType="1" noTextEdit="1"/>
              </p:cNvSpPr>
              <p:nvPr/>
            </p:nvSpPr>
            <p:spPr>
              <a:xfrm>
                <a:off x="2046514" y="2508069"/>
                <a:ext cx="7297783" cy="1193074"/>
              </a:xfrm>
              <a:prstGeom prst="rect">
                <a:avLst/>
              </a:prstGeom>
              <a:blipFill>
                <a:blip r:embed="rId2"/>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8073772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74094-1EF0-4065-8CFD-DD6A92EB47EA}"/>
              </a:ext>
            </a:extLst>
          </p:cNvPr>
          <p:cNvSpPr>
            <a:spLocks noGrp="1"/>
          </p:cNvSpPr>
          <p:nvPr>
            <p:ph type="title"/>
          </p:nvPr>
        </p:nvSpPr>
        <p:spPr/>
        <p:txBody>
          <a:bodyPr/>
          <a:lstStyle/>
          <a:p>
            <a:r>
              <a:rPr lang="en-US" dirty="0"/>
              <a:t>More Complex Algorithm </a:t>
            </a:r>
            <a:endParaRPr lang="en-GB" dirty="0"/>
          </a:p>
        </p:txBody>
      </p:sp>
      <p:sp>
        <p:nvSpPr>
          <p:cNvPr id="4" name="Footer Placeholder 3">
            <a:extLst>
              <a:ext uri="{FF2B5EF4-FFF2-40B4-BE49-F238E27FC236}">
                <a16:creationId xmlns:a16="http://schemas.microsoft.com/office/drawing/2014/main" id="{547FFE5C-CA35-47E0-9CB7-1D1B089314F7}"/>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3952C72F-6286-4893-806E-3461126F5A01}"/>
              </a:ext>
            </a:extLst>
          </p:cNvPr>
          <p:cNvSpPr>
            <a:spLocks noGrp="1"/>
          </p:cNvSpPr>
          <p:nvPr>
            <p:ph type="sldNum" sz="quarter" idx="4"/>
          </p:nvPr>
        </p:nvSpPr>
        <p:spPr/>
        <p:txBody>
          <a:bodyPr/>
          <a:lstStyle/>
          <a:p>
            <a:fld id="{F2CE8A50-B8D0-457B-A77C-B74D45AE23B6}" type="slidenum">
              <a:rPr lang="en-US" smtClean="0"/>
              <a:pPr/>
              <a:t>24</a:t>
            </a:fld>
            <a:endParaRPr lang="en-US" dirty="0"/>
          </a:p>
        </p:txBody>
      </p:sp>
      <p:graphicFrame>
        <p:nvGraphicFramePr>
          <p:cNvPr id="6" name="Content Placeholder 5">
            <a:extLst>
              <a:ext uri="{FF2B5EF4-FFF2-40B4-BE49-F238E27FC236}">
                <a16:creationId xmlns:a16="http://schemas.microsoft.com/office/drawing/2014/main" id="{A20127E4-9AD7-4233-9407-A9D3A15E76E5}"/>
              </a:ext>
            </a:extLst>
          </p:cNvPr>
          <p:cNvGraphicFramePr>
            <a:graphicFrameLocks noGrp="1"/>
          </p:cNvGraphicFramePr>
          <p:nvPr>
            <p:ph idx="1"/>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409382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541A5-0DAE-42F8-9206-34826E7A82AC}"/>
              </a:ext>
            </a:extLst>
          </p:cNvPr>
          <p:cNvSpPr>
            <a:spLocks noGrp="1"/>
          </p:cNvSpPr>
          <p:nvPr>
            <p:ph type="title"/>
          </p:nvPr>
        </p:nvSpPr>
        <p:spPr/>
        <p:txBody>
          <a:bodyPr/>
          <a:lstStyle/>
          <a:p>
            <a:r>
              <a:rPr lang="en-US" dirty="0"/>
              <a:t>Polynomial Approximation </a:t>
            </a:r>
            <a:endParaRPr lang="en-GB" dirty="0"/>
          </a:p>
        </p:txBody>
      </p:sp>
      <p:sp>
        <p:nvSpPr>
          <p:cNvPr id="4" name="Footer Placeholder 3">
            <a:extLst>
              <a:ext uri="{FF2B5EF4-FFF2-40B4-BE49-F238E27FC236}">
                <a16:creationId xmlns:a16="http://schemas.microsoft.com/office/drawing/2014/main" id="{769D8281-AA7D-4503-94CB-CD620FE6B381}"/>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D9F0FC5D-7613-457D-A7EA-A0E09CD97633}"/>
              </a:ext>
            </a:extLst>
          </p:cNvPr>
          <p:cNvSpPr>
            <a:spLocks noGrp="1"/>
          </p:cNvSpPr>
          <p:nvPr>
            <p:ph type="sldNum" sz="quarter" idx="4"/>
          </p:nvPr>
        </p:nvSpPr>
        <p:spPr/>
        <p:txBody>
          <a:bodyPr/>
          <a:lstStyle/>
          <a:p>
            <a:fld id="{F2CE8A50-B8D0-457B-A77C-B74D45AE23B6}" type="slidenum">
              <a:rPr lang="en-US" smtClean="0"/>
              <a:pPr/>
              <a:t>25</a:t>
            </a:fld>
            <a:endParaRPr lang="en-US" dirty="0"/>
          </a:p>
        </p:txBody>
      </p:sp>
      <p:graphicFrame>
        <p:nvGraphicFramePr>
          <p:cNvPr id="6" name="Content Placeholder 5">
            <a:extLst>
              <a:ext uri="{FF2B5EF4-FFF2-40B4-BE49-F238E27FC236}">
                <a16:creationId xmlns:a16="http://schemas.microsoft.com/office/drawing/2014/main" id="{D8DC282E-5E8D-49A9-8AC9-8963531E0008}"/>
              </a:ext>
            </a:extLst>
          </p:cNvPr>
          <p:cNvGraphicFramePr>
            <a:graphicFrameLocks noGrp="1"/>
          </p:cNvGraphicFramePr>
          <p:nvPr>
            <p:ph idx="1"/>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71663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BA65A-76D5-4A30-8FEC-2973BBF67ADE}"/>
              </a:ext>
            </a:extLst>
          </p:cNvPr>
          <p:cNvSpPr>
            <a:spLocks noGrp="1"/>
          </p:cNvSpPr>
          <p:nvPr>
            <p:ph type="title"/>
          </p:nvPr>
        </p:nvSpPr>
        <p:spPr/>
        <p:txBody>
          <a:bodyPr/>
          <a:lstStyle/>
          <a:p>
            <a:r>
              <a:rPr lang="en-US" dirty="0"/>
              <a:t>Polynomial Approximation </a:t>
            </a:r>
            <a:endParaRPr lang="en-GB" dirty="0"/>
          </a:p>
        </p:txBody>
      </p:sp>
      <p:sp>
        <p:nvSpPr>
          <p:cNvPr id="3" name="Content Placeholder 2">
            <a:extLst>
              <a:ext uri="{FF2B5EF4-FFF2-40B4-BE49-F238E27FC236}">
                <a16:creationId xmlns:a16="http://schemas.microsoft.com/office/drawing/2014/main" id="{1C07EAB3-9E05-4AA2-8449-10819685601D}"/>
              </a:ext>
            </a:extLst>
          </p:cNvPr>
          <p:cNvSpPr>
            <a:spLocks noGrp="1"/>
          </p:cNvSpPr>
          <p:nvPr>
            <p:ph idx="1"/>
          </p:nvPr>
        </p:nvSpPr>
        <p:spPr>
          <a:xfrm>
            <a:off x="838200" y="1312847"/>
            <a:ext cx="10515600" cy="4351338"/>
          </a:xfrm>
        </p:spPr>
        <p:txBody>
          <a:bodyPr/>
          <a:lstStyle/>
          <a:p>
            <a:r>
              <a:rPr lang="en-US" dirty="0"/>
              <a:t>Leverage FPGA DSP rich environment – Addition and Multiplication easy to do in FPGA especially as we now know how!</a:t>
            </a:r>
          </a:p>
          <a:p>
            <a:endParaRPr lang="en-US" dirty="0"/>
          </a:p>
          <a:p>
            <a:r>
              <a:rPr lang="en-US" dirty="0"/>
              <a:t>If Accuracy is difficult with one overall polynomial equation – Segment it to several elements</a:t>
            </a:r>
          </a:p>
          <a:p>
            <a:endParaRPr lang="en-US" dirty="0"/>
          </a:p>
          <a:p>
            <a:endParaRPr lang="en-GB" dirty="0"/>
          </a:p>
        </p:txBody>
      </p:sp>
      <p:sp>
        <p:nvSpPr>
          <p:cNvPr id="4" name="Footer Placeholder 3">
            <a:extLst>
              <a:ext uri="{FF2B5EF4-FFF2-40B4-BE49-F238E27FC236}">
                <a16:creationId xmlns:a16="http://schemas.microsoft.com/office/drawing/2014/main" id="{2698FE97-2506-4827-BA0D-02F768E4BEE2}"/>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3F9C81E7-1F13-4914-A5FE-179EADD39F6F}"/>
              </a:ext>
            </a:extLst>
          </p:cNvPr>
          <p:cNvSpPr>
            <a:spLocks noGrp="1"/>
          </p:cNvSpPr>
          <p:nvPr>
            <p:ph type="sldNum" sz="quarter" idx="4"/>
          </p:nvPr>
        </p:nvSpPr>
        <p:spPr/>
        <p:txBody>
          <a:bodyPr/>
          <a:lstStyle/>
          <a:p>
            <a:fld id="{F2CE8A50-B8D0-457B-A77C-B74D45AE23B6}" type="slidenum">
              <a:rPr lang="en-US" smtClean="0"/>
              <a:pPr/>
              <a:t>26</a:t>
            </a:fld>
            <a:endParaRPr lang="en-US" dirty="0"/>
          </a:p>
        </p:txBody>
      </p:sp>
      <p:grpSp>
        <p:nvGrpSpPr>
          <p:cNvPr id="48" name="Group 2">
            <a:extLst>
              <a:ext uri="{FF2B5EF4-FFF2-40B4-BE49-F238E27FC236}">
                <a16:creationId xmlns:a16="http://schemas.microsoft.com/office/drawing/2014/main" id="{97B6C980-37EF-4393-BDD2-9DAA209CF18F}"/>
              </a:ext>
            </a:extLst>
          </p:cNvPr>
          <p:cNvGrpSpPr>
            <a:grpSpLocks/>
          </p:cNvGrpSpPr>
          <p:nvPr/>
        </p:nvGrpSpPr>
        <p:grpSpPr bwMode="auto">
          <a:xfrm>
            <a:off x="2031865" y="3551328"/>
            <a:ext cx="2743200" cy="2133600"/>
            <a:chOff x="3408" y="2352"/>
            <a:chExt cx="1728" cy="1344"/>
          </a:xfrm>
        </p:grpSpPr>
        <p:sp>
          <p:nvSpPr>
            <p:cNvPr id="49" name="Line 3">
              <a:extLst>
                <a:ext uri="{FF2B5EF4-FFF2-40B4-BE49-F238E27FC236}">
                  <a16:creationId xmlns:a16="http://schemas.microsoft.com/office/drawing/2014/main" id="{4B5271AE-DBD4-421C-832C-E7DEF9169602}"/>
                </a:ext>
              </a:extLst>
            </p:cNvPr>
            <p:cNvSpPr>
              <a:spLocks noChangeShapeType="1"/>
            </p:cNvSpPr>
            <p:nvPr/>
          </p:nvSpPr>
          <p:spPr bwMode="auto">
            <a:xfrm flipV="1">
              <a:off x="3408"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0" name="Line 4">
              <a:extLst>
                <a:ext uri="{FF2B5EF4-FFF2-40B4-BE49-F238E27FC236}">
                  <a16:creationId xmlns:a16="http://schemas.microsoft.com/office/drawing/2014/main" id="{04907EB5-1BB8-4A1F-BEDF-E00E3ED38B84}"/>
                </a:ext>
              </a:extLst>
            </p:cNvPr>
            <p:cNvSpPr>
              <a:spLocks noChangeShapeType="1"/>
            </p:cNvSpPr>
            <p:nvPr/>
          </p:nvSpPr>
          <p:spPr bwMode="auto">
            <a:xfrm flipV="1">
              <a:off x="3504"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1" name="Line 5">
              <a:extLst>
                <a:ext uri="{FF2B5EF4-FFF2-40B4-BE49-F238E27FC236}">
                  <a16:creationId xmlns:a16="http://schemas.microsoft.com/office/drawing/2014/main" id="{851E6C66-5AAC-43C3-8FA7-0404B7BB9C80}"/>
                </a:ext>
              </a:extLst>
            </p:cNvPr>
            <p:cNvSpPr>
              <a:spLocks noChangeShapeType="1"/>
            </p:cNvSpPr>
            <p:nvPr/>
          </p:nvSpPr>
          <p:spPr bwMode="auto">
            <a:xfrm flipV="1">
              <a:off x="3600"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2" name="Line 6">
              <a:extLst>
                <a:ext uri="{FF2B5EF4-FFF2-40B4-BE49-F238E27FC236}">
                  <a16:creationId xmlns:a16="http://schemas.microsoft.com/office/drawing/2014/main" id="{00818164-733C-4D5E-8D09-A91C2BC0DCFD}"/>
                </a:ext>
              </a:extLst>
            </p:cNvPr>
            <p:cNvSpPr>
              <a:spLocks noChangeShapeType="1"/>
            </p:cNvSpPr>
            <p:nvPr/>
          </p:nvSpPr>
          <p:spPr bwMode="auto">
            <a:xfrm flipV="1">
              <a:off x="3696"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3" name="Line 7">
              <a:extLst>
                <a:ext uri="{FF2B5EF4-FFF2-40B4-BE49-F238E27FC236}">
                  <a16:creationId xmlns:a16="http://schemas.microsoft.com/office/drawing/2014/main" id="{01555142-54B2-4594-B64C-93F5C6347579}"/>
                </a:ext>
              </a:extLst>
            </p:cNvPr>
            <p:cNvSpPr>
              <a:spLocks noChangeShapeType="1"/>
            </p:cNvSpPr>
            <p:nvPr/>
          </p:nvSpPr>
          <p:spPr bwMode="auto">
            <a:xfrm flipV="1">
              <a:off x="3792"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4" name="Line 8">
              <a:extLst>
                <a:ext uri="{FF2B5EF4-FFF2-40B4-BE49-F238E27FC236}">
                  <a16:creationId xmlns:a16="http://schemas.microsoft.com/office/drawing/2014/main" id="{71ED2FD7-05ED-4574-B25F-994E43CA4DA9}"/>
                </a:ext>
              </a:extLst>
            </p:cNvPr>
            <p:cNvSpPr>
              <a:spLocks noChangeShapeType="1"/>
            </p:cNvSpPr>
            <p:nvPr/>
          </p:nvSpPr>
          <p:spPr bwMode="auto">
            <a:xfrm flipV="1">
              <a:off x="3888"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5" name="Line 9">
              <a:extLst>
                <a:ext uri="{FF2B5EF4-FFF2-40B4-BE49-F238E27FC236}">
                  <a16:creationId xmlns:a16="http://schemas.microsoft.com/office/drawing/2014/main" id="{A4A6B0CD-B39D-464B-9278-F4709ADC999E}"/>
                </a:ext>
              </a:extLst>
            </p:cNvPr>
            <p:cNvSpPr>
              <a:spLocks noChangeShapeType="1"/>
            </p:cNvSpPr>
            <p:nvPr/>
          </p:nvSpPr>
          <p:spPr bwMode="auto">
            <a:xfrm flipV="1">
              <a:off x="3984"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6" name="Line 10">
              <a:extLst>
                <a:ext uri="{FF2B5EF4-FFF2-40B4-BE49-F238E27FC236}">
                  <a16:creationId xmlns:a16="http://schemas.microsoft.com/office/drawing/2014/main" id="{605D6898-E989-4351-87E8-9CF7A1AE39E3}"/>
                </a:ext>
              </a:extLst>
            </p:cNvPr>
            <p:cNvSpPr>
              <a:spLocks noChangeShapeType="1"/>
            </p:cNvSpPr>
            <p:nvPr/>
          </p:nvSpPr>
          <p:spPr bwMode="auto">
            <a:xfrm flipV="1">
              <a:off x="4080"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7" name="Line 11">
              <a:extLst>
                <a:ext uri="{FF2B5EF4-FFF2-40B4-BE49-F238E27FC236}">
                  <a16:creationId xmlns:a16="http://schemas.microsoft.com/office/drawing/2014/main" id="{694BFB44-105A-419E-A232-F0F7D1D426BC}"/>
                </a:ext>
              </a:extLst>
            </p:cNvPr>
            <p:cNvSpPr>
              <a:spLocks noChangeShapeType="1"/>
            </p:cNvSpPr>
            <p:nvPr/>
          </p:nvSpPr>
          <p:spPr bwMode="auto">
            <a:xfrm flipV="1">
              <a:off x="4176"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8" name="Line 12">
              <a:extLst>
                <a:ext uri="{FF2B5EF4-FFF2-40B4-BE49-F238E27FC236}">
                  <a16:creationId xmlns:a16="http://schemas.microsoft.com/office/drawing/2014/main" id="{BB2EB0D0-4D41-45E6-BF5B-ACC66D0E3CDE}"/>
                </a:ext>
              </a:extLst>
            </p:cNvPr>
            <p:cNvSpPr>
              <a:spLocks noChangeShapeType="1"/>
            </p:cNvSpPr>
            <p:nvPr/>
          </p:nvSpPr>
          <p:spPr bwMode="auto">
            <a:xfrm flipV="1">
              <a:off x="4272"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59" name="Line 13">
              <a:extLst>
                <a:ext uri="{FF2B5EF4-FFF2-40B4-BE49-F238E27FC236}">
                  <a16:creationId xmlns:a16="http://schemas.microsoft.com/office/drawing/2014/main" id="{568B5BCE-D239-43B4-8A0F-0CB4A07AA7CB}"/>
                </a:ext>
              </a:extLst>
            </p:cNvPr>
            <p:cNvSpPr>
              <a:spLocks noChangeShapeType="1"/>
            </p:cNvSpPr>
            <p:nvPr/>
          </p:nvSpPr>
          <p:spPr bwMode="auto">
            <a:xfrm flipV="1">
              <a:off x="4368"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0" name="Line 14">
              <a:extLst>
                <a:ext uri="{FF2B5EF4-FFF2-40B4-BE49-F238E27FC236}">
                  <a16:creationId xmlns:a16="http://schemas.microsoft.com/office/drawing/2014/main" id="{D173600A-8F1E-409D-83B5-24E3FCFF5BEA}"/>
                </a:ext>
              </a:extLst>
            </p:cNvPr>
            <p:cNvSpPr>
              <a:spLocks noChangeShapeType="1"/>
            </p:cNvSpPr>
            <p:nvPr/>
          </p:nvSpPr>
          <p:spPr bwMode="auto">
            <a:xfrm flipV="1">
              <a:off x="4464"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1" name="Line 15">
              <a:extLst>
                <a:ext uri="{FF2B5EF4-FFF2-40B4-BE49-F238E27FC236}">
                  <a16:creationId xmlns:a16="http://schemas.microsoft.com/office/drawing/2014/main" id="{B46B9B58-F9C2-4AE3-B5D1-F184D07D2726}"/>
                </a:ext>
              </a:extLst>
            </p:cNvPr>
            <p:cNvSpPr>
              <a:spLocks noChangeShapeType="1"/>
            </p:cNvSpPr>
            <p:nvPr/>
          </p:nvSpPr>
          <p:spPr bwMode="auto">
            <a:xfrm flipV="1">
              <a:off x="4560"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2" name="Line 16">
              <a:extLst>
                <a:ext uri="{FF2B5EF4-FFF2-40B4-BE49-F238E27FC236}">
                  <a16:creationId xmlns:a16="http://schemas.microsoft.com/office/drawing/2014/main" id="{61845E51-83FC-4495-8F5E-80B9B676B109}"/>
                </a:ext>
              </a:extLst>
            </p:cNvPr>
            <p:cNvSpPr>
              <a:spLocks noChangeShapeType="1"/>
            </p:cNvSpPr>
            <p:nvPr/>
          </p:nvSpPr>
          <p:spPr bwMode="auto">
            <a:xfrm flipV="1">
              <a:off x="4656"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3" name="Line 17">
              <a:extLst>
                <a:ext uri="{FF2B5EF4-FFF2-40B4-BE49-F238E27FC236}">
                  <a16:creationId xmlns:a16="http://schemas.microsoft.com/office/drawing/2014/main" id="{D670B903-D5F2-4A22-9BAD-900EA06BDC1B}"/>
                </a:ext>
              </a:extLst>
            </p:cNvPr>
            <p:cNvSpPr>
              <a:spLocks noChangeShapeType="1"/>
            </p:cNvSpPr>
            <p:nvPr/>
          </p:nvSpPr>
          <p:spPr bwMode="auto">
            <a:xfrm flipV="1">
              <a:off x="4752"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4" name="Line 18">
              <a:extLst>
                <a:ext uri="{FF2B5EF4-FFF2-40B4-BE49-F238E27FC236}">
                  <a16:creationId xmlns:a16="http://schemas.microsoft.com/office/drawing/2014/main" id="{55F1CD96-DB43-4286-BC09-3926AD27A099}"/>
                </a:ext>
              </a:extLst>
            </p:cNvPr>
            <p:cNvSpPr>
              <a:spLocks noChangeShapeType="1"/>
            </p:cNvSpPr>
            <p:nvPr/>
          </p:nvSpPr>
          <p:spPr bwMode="auto">
            <a:xfrm flipV="1">
              <a:off x="4848"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5" name="Line 19">
              <a:extLst>
                <a:ext uri="{FF2B5EF4-FFF2-40B4-BE49-F238E27FC236}">
                  <a16:creationId xmlns:a16="http://schemas.microsoft.com/office/drawing/2014/main" id="{A60AE402-27DA-414A-A762-EFDFAD1DCE00}"/>
                </a:ext>
              </a:extLst>
            </p:cNvPr>
            <p:cNvSpPr>
              <a:spLocks noChangeShapeType="1"/>
            </p:cNvSpPr>
            <p:nvPr/>
          </p:nvSpPr>
          <p:spPr bwMode="auto">
            <a:xfrm flipV="1">
              <a:off x="4944"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6" name="Line 20">
              <a:extLst>
                <a:ext uri="{FF2B5EF4-FFF2-40B4-BE49-F238E27FC236}">
                  <a16:creationId xmlns:a16="http://schemas.microsoft.com/office/drawing/2014/main" id="{BA84BF3C-75D7-49CC-B1D6-1D79031964E7}"/>
                </a:ext>
              </a:extLst>
            </p:cNvPr>
            <p:cNvSpPr>
              <a:spLocks noChangeShapeType="1"/>
            </p:cNvSpPr>
            <p:nvPr/>
          </p:nvSpPr>
          <p:spPr bwMode="auto">
            <a:xfrm flipV="1">
              <a:off x="5040"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7" name="Line 21">
              <a:extLst>
                <a:ext uri="{FF2B5EF4-FFF2-40B4-BE49-F238E27FC236}">
                  <a16:creationId xmlns:a16="http://schemas.microsoft.com/office/drawing/2014/main" id="{96B26B86-84B8-43C4-B497-DE5CFB1E06F3}"/>
                </a:ext>
              </a:extLst>
            </p:cNvPr>
            <p:cNvSpPr>
              <a:spLocks noChangeShapeType="1"/>
            </p:cNvSpPr>
            <p:nvPr/>
          </p:nvSpPr>
          <p:spPr bwMode="auto">
            <a:xfrm flipV="1">
              <a:off x="5136" y="2352"/>
              <a:ext cx="0" cy="13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sp>
        <p:nvSpPr>
          <p:cNvPr id="68" name="Freeform 24">
            <a:extLst>
              <a:ext uri="{FF2B5EF4-FFF2-40B4-BE49-F238E27FC236}">
                <a16:creationId xmlns:a16="http://schemas.microsoft.com/office/drawing/2014/main" id="{6E59162D-65E0-49A5-9F24-D8840D0D02FA}"/>
              </a:ext>
            </a:extLst>
          </p:cNvPr>
          <p:cNvSpPr>
            <a:spLocks/>
          </p:cNvSpPr>
          <p:nvPr/>
        </p:nvSpPr>
        <p:spPr bwMode="auto">
          <a:xfrm>
            <a:off x="2031865" y="3791041"/>
            <a:ext cx="2667000" cy="1817687"/>
          </a:xfrm>
          <a:custGeom>
            <a:avLst/>
            <a:gdLst>
              <a:gd name="T0" fmla="*/ 0 w 2160"/>
              <a:gd name="T1" fmla="*/ 1472 h 1472"/>
              <a:gd name="T2" fmla="*/ 480 w 2160"/>
              <a:gd name="T3" fmla="*/ 704 h 1472"/>
              <a:gd name="T4" fmla="*/ 816 w 2160"/>
              <a:gd name="T5" fmla="*/ 1232 h 1472"/>
              <a:gd name="T6" fmla="*/ 1392 w 2160"/>
              <a:gd name="T7" fmla="*/ 32 h 1472"/>
              <a:gd name="T8" fmla="*/ 2160 w 2160"/>
              <a:gd name="T9" fmla="*/ 1424 h 1472"/>
            </a:gdLst>
            <a:ahLst/>
            <a:cxnLst>
              <a:cxn ang="0">
                <a:pos x="T0" y="T1"/>
              </a:cxn>
              <a:cxn ang="0">
                <a:pos x="T2" y="T3"/>
              </a:cxn>
              <a:cxn ang="0">
                <a:pos x="T4" y="T5"/>
              </a:cxn>
              <a:cxn ang="0">
                <a:pos x="T6" y="T7"/>
              </a:cxn>
              <a:cxn ang="0">
                <a:pos x="T8" y="T9"/>
              </a:cxn>
            </a:cxnLst>
            <a:rect l="0" t="0" r="r" b="b"/>
            <a:pathLst>
              <a:path w="2160" h="1472">
                <a:moveTo>
                  <a:pt x="0" y="1472"/>
                </a:moveTo>
                <a:cubicBezTo>
                  <a:pt x="172" y="1108"/>
                  <a:pt x="344" y="744"/>
                  <a:pt x="480" y="704"/>
                </a:cubicBezTo>
                <a:cubicBezTo>
                  <a:pt x="616" y="664"/>
                  <a:pt x="664" y="1344"/>
                  <a:pt x="816" y="1232"/>
                </a:cubicBezTo>
                <a:cubicBezTo>
                  <a:pt x="968" y="1120"/>
                  <a:pt x="1168" y="0"/>
                  <a:pt x="1392" y="32"/>
                </a:cubicBezTo>
                <a:cubicBezTo>
                  <a:pt x="1616" y="64"/>
                  <a:pt x="1888" y="744"/>
                  <a:pt x="2160" y="1424"/>
                </a:cubicBezTo>
              </a:path>
            </a:pathLst>
          </a:custGeom>
          <a:noFill/>
          <a:ln w="57150" cap="flat" cmpd="sng">
            <a:solidFill>
              <a:schemeClr val="accent2"/>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69" name="Line 25">
            <a:extLst>
              <a:ext uri="{FF2B5EF4-FFF2-40B4-BE49-F238E27FC236}">
                <a16:creationId xmlns:a16="http://schemas.microsoft.com/office/drawing/2014/main" id="{6BCBF681-3F10-46FB-8116-9091BDAD09AE}"/>
              </a:ext>
            </a:extLst>
          </p:cNvPr>
          <p:cNvSpPr>
            <a:spLocks noChangeShapeType="1"/>
          </p:cNvSpPr>
          <p:nvPr/>
        </p:nvSpPr>
        <p:spPr bwMode="auto">
          <a:xfrm>
            <a:off x="1650865" y="5608728"/>
            <a:ext cx="3505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0" name="Line 26">
            <a:extLst>
              <a:ext uri="{FF2B5EF4-FFF2-40B4-BE49-F238E27FC236}">
                <a16:creationId xmlns:a16="http://schemas.microsoft.com/office/drawing/2014/main" id="{CB8FF97A-FA4A-445A-8846-CCCC9F1E4DEC}"/>
              </a:ext>
            </a:extLst>
          </p:cNvPr>
          <p:cNvSpPr>
            <a:spLocks noChangeShapeType="1"/>
          </p:cNvSpPr>
          <p:nvPr/>
        </p:nvSpPr>
        <p:spPr bwMode="auto">
          <a:xfrm rot="16200000">
            <a:off x="698365" y="4656228"/>
            <a:ext cx="2362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1" name="Text Box 27">
            <a:extLst>
              <a:ext uri="{FF2B5EF4-FFF2-40B4-BE49-F238E27FC236}">
                <a16:creationId xmlns:a16="http://schemas.microsoft.com/office/drawing/2014/main" id="{9F3A150A-1639-4463-B48D-F7A173191340}"/>
              </a:ext>
            </a:extLst>
          </p:cNvPr>
          <p:cNvSpPr txBox="1">
            <a:spLocks noChangeArrowheads="1"/>
          </p:cNvSpPr>
          <p:nvPr/>
        </p:nvSpPr>
        <p:spPr bwMode="auto">
          <a:xfrm>
            <a:off x="1757227" y="5837328"/>
            <a:ext cx="3105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ja-JP" sz="2400">
                <a:solidFill>
                  <a:schemeClr val="tx1"/>
                </a:solidFill>
              </a:rPr>
              <a:t>Uniform segmentation</a:t>
            </a:r>
          </a:p>
        </p:txBody>
      </p:sp>
      <p:grpSp>
        <p:nvGrpSpPr>
          <p:cNvPr id="72" name="Group 28">
            <a:extLst>
              <a:ext uri="{FF2B5EF4-FFF2-40B4-BE49-F238E27FC236}">
                <a16:creationId xmlns:a16="http://schemas.microsoft.com/office/drawing/2014/main" id="{029ED444-D7DB-449B-9D65-188B31F39C2F}"/>
              </a:ext>
            </a:extLst>
          </p:cNvPr>
          <p:cNvGrpSpPr>
            <a:grpSpLocks/>
          </p:cNvGrpSpPr>
          <p:nvPr/>
        </p:nvGrpSpPr>
        <p:grpSpPr bwMode="auto">
          <a:xfrm>
            <a:off x="2031865" y="3779928"/>
            <a:ext cx="2667000" cy="1828800"/>
            <a:chOff x="3408" y="2496"/>
            <a:chExt cx="1680" cy="1152"/>
          </a:xfrm>
        </p:grpSpPr>
        <p:sp>
          <p:nvSpPr>
            <p:cNvPr id="73" name="Line 29">
              <a:extLst>
                <a:ext uri="{FF2B5EF4-FFF2-40B4-BE49-F238E27FC236}">
                  <a16:creationId xmlns:a16="http://schemas.microsoft.com/office/drawing/2014/main" id="{BC2F1B6F-FFF5-40E8-AB63-A451AF921761}"/>
                </a:ext>
              </a:extLst>
            </p:cNvPr>
            <p:cNvSpPr>
              <a:spLocks noChangeShapeType="1"/>
            </p:cNvSpPr>
            <p:nvPr/>
          </p:nvSpPr>
          <p:spPr bwMode="auto">
            <a:xfrm flipV="1">
              <a:off x="3408" y="3456"/>
              <a:ext cx="96" cy="192"/>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4" name="Line 30">
              <a:extLst>
                <a:ext uri="{FF2B5EF4-FFF2-40B4-BE49-F238E27FC236}">
                  <a16:creationId xmlns:a16="http://schemas.microsoft.com/office/drawing/2014/main" id="{5031F069-7937-4201-A465-719F58E269EF}"/>
                </a:ext>
              </a:extLst>
            </p:cNvPr>
            <p:cNvSpPr>
              <a:spLocks noChangeShapeType="1"/>
            </p:cNvSpPr>
            <p:nvPr/>
          </p:nvSpPr>
          <p:spPr bwMode="auto">
            <a:xfrm flipV="1">
              <a:off x="3504" y="3264"/>
              <a:ext cx="96" cy="192"/>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5" name="Line 31">
              <a:extLst>
                <a:ext uri="{FF2B5EF4-FFF2-40B4-BE49-F238E27FC236}">
                  <a16:creationId xmlns:a16="http://schemas.microsoft.com/office/drawing/2014/main" id="{39D30B9E-F481-4F47-BC47-C6CECB229975}"/>
                </a:ext>
              </a:extLst>
            </p:cNvPr>
            <p:cNvSpPr>
              <a:spLocks noChangeShapeType="1"/>
            </p:cNvSpPr>
            <p:nvPr/>
          </p:nvSpPr>
          <p:spPr bwMode="auto">
            <a:xfrm flipV="1">
              <a:off x="3600" y="3120"/>
              <a:ext cx="96" cy="144"/>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6" name="Line 32">
              <a:extLst>
                <a:ext uri="{FF2B5EF4-FFF2-40B4-BE49-F238E27FC236}">
                  <a16:creationId xmlns:a16="http://schemas.microsoft.com/office/drawing/2014/main" id="{203253B5-223D-4292-97C6-91B9CFE868A1}"/>
                </a:ext>
              </a:extLst>
            </p:cNvPr>
            <p:cNvSpPr>
              <a:spLocks noChangeShapeType="1"/>
            </p:cNvSpPr>
            <p:nvPr/>
          </p:nvSpPr>
          <p:spPr bwMode="auto">
            <a:xfrm flipV="1">
              <a:off x="3696" y="3024"/>
              <a:ext cx="96" cy="96"/>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7" name="Line 33">
              <a:extLst>
                <a:ext uri="{FF2B5EF4-FFF2-40B4-BE49-F238E27FC236}">
                  <a16:creationId xmlns:a16="http://schemas.microsoft.com/office/drawing/2014/main" id="{5D02A334-CDB8-43DD-AAAB-8B199A55F5A2}"/>
                </a:ext>
              </a:extLst>
            </p:cNvPr>
            <p:cNvSpPr>
              <a:spLocks noChangeShapeType="1"/>
            </p:cNvSpPr>
            <p:nvPr/>
          </p:nvSpPr>
          <p:spPr bwMode="auto">
            <a:xfrm>
              <a:off x="3792" y="3024"/>
              <a:ext cx="96" cy="192"/>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8" name="Line 34">
              <a:extLst>
                <a:ext uri="{FF2B5EF4-FFF2-40B4-BE49-F238E27FC236}">
                  <a16:creationId xmlns:a16="http://schemas.microsoft.com/office/drawing/2014/main" id="{67B4DBA4-DE43-40E2-A722-69E7B3B71B3D}"/>
                </a:ext>
              </a:extLst>
            </p:cNvPr>
            <p:cNvSpPr>
              <a:spLocks noChangeShapeType="1"/>
            </p:cNvSpPr>
            <p:nvPr/>
          </p:nvSpPr>
          <p:spPr bwMode="auto">
            <a:xfrm>
              <a:off x="3888" y="3216"/>
              <a:ext cx="96" cy="288"/>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79" name="Line 35">
              <a:extLst>
                <a:ext uri="{FF2B5EF4-FFF2-40B4-BE49-F238E27FC236}">
                  <a16:creationId xmlns:a16="http://schemas.microsoft.com/office/drawing/2014/main" id="{EC9E3735-5972-4903-BAF0-990F1F2C4EA7}"/>
                </a:ext>
              </a:extLst>
            </p:cNvPr>
            <p:cNvSpPr>
              <a:spLocks noChangeShapeType="1"/>
            </p:cNvSpPr>
            <p:nvPr/>
          </p:nvSpPr>
          <p:spPr bwMode="auto">
            <a:xfrm flipV="1">
              <a:off x="3984" y="3408"/>
              <a:ext cx="96" cy="96"/>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0" name="Line 36">
              <a:extLst>
                <a:ext uri="{FF2B5EF4-FFF2-40B4-BE49-F238E27FC236}">
                  <a16:creationId xmlns:a16="http://schemas.microsoft.com/office/drawing/2014/main" id="{49C1C578-342E-4028-9A81-861E07F09728}"/>
                </a:ext>
              </a:extLst>
            </p:cNvPr>
            <p:cNvSpPr>
              <a:spLocks noChangeShapeType="1"/>
            </p:cNvSpPr>
            <p:nvPr/>
          </p:nvSpPr>
          <p:spPr bwMode="auto">
            <a:xfrm flipV="1">
              <a:off x="4080" y="3168"/>
              <a:ext cx="96" cy="240"/>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1" name="Line 37">
              <a:extLst>
                <a:ext uri="{FF2B5EF4-FFF2-40B4-BE49-F238E27FC236}">
                  <a16:creationId xmlns:a16="http://schemas.microsoft.com/office/drawing/2014/main" id="{C008E4BB-7C53-4DFA-AE00-6C1891BE6E85}"/>
                </a:ext>
              </a:extLst>
            </p:cNvPr>
            <p:cNvSpPr>
              <a:spLocks noChangeShapeType="1"/>
            </p:cNvSpPr>
            <p:nvPr/>
          </p:nvSpPr>
          <p:spPr bwMode="auto">
            <a:xfrm flipV="1">
              <a:off x="4176" y="2880"/>
              <a:ext cx="96" cy="288"/>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2" name="Line 38">
              <a:extLst>
                <a:ext uri="{FF2B5EF4-FFF2-40B4-BE49-F238E27FC236}">
                  <a16:creationId xmlns:a16="http://schemas.microsoft.com/office/drawing/2014/main" id="{4E58AB12-C523-445B-9666-3113717E3A4C}"/>
                </a:ext>
              </a:extLst>
            </p:cNvPr>
            <p:cNvSpPr>
              <a:spLocks noChangeShapeType="1"/>
            </p:cNvSpPr>
            <p:nvPr/>
          </p:nvSpPr>
          <p:spPr bwMode="auto">
            <a:xfrm flipV="1">
              <a:off x="4272" y="2640"/>
              <a:ext cx="96" cy="240"/>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3" name="Line 39">
              <a:extLst>
                <a:ext uri="{FF2B5EF4-FFF2-40B4-BE49-F238E27FC236}">
                  <a16:creationId xmlns:a16="http://schemas.microsoft.com/office/drawing/2014/main" id="{24C91D56-6F5F-457D-8235-844643A45EBD}"/>
                </a:ext>
              </a:extLst>
            </p:cNvPr>
            <p:cNvSpPr>
              <a:spLocks noChangeShapeType="1"/>
            </p:cNvSpPr>
            <p:nvPr/>
          </p:nvSpPr>
          <p:spPr bwMode="auto">
            <a:xfrm flipV="1">
              <a:off x="4368" y="2496"/>
              <a:ext cx="96" cy="144"/>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4" name="Line 40">
              <a:extLst>
                <a:ext uri="{FF2B5EF4-FFF2-40B4-BE49-F238E27FC236}">
                  <a16:creationId xmlns:a16="http://schemas.microsoft.com/office/drawing/2014/main" id="{9E8D0156-C5AA-4BA5-886A-D9003B128859}"/>
                </a:ext>
              </a:extLst>
            </p:cNvPr>
            <p:cNvSpPr>
              <a:spLocks noChangeShapeType="1"/>
            </p:cNvSpPr>
            <p:nvPr/>
          </p:nvSpPr>
          <p:spPr bwMode="auto">
            <a:xfrm>
              <a:off x="4464" y="2496"/>
              <a:ext cx="96" cy="48"/>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5" name="Line 41">
              <a:extLst>
                <a:ext uri="{FF2B5EF4-FFF2-40B4-BE49-F238E27FC236}">
                  <a16:creationId xmlns:a16="http://schemas.microsoft.com/office/drawing/2014/main" id="{731F7A4D-7F89-4CA8-B455-06EA36FAD58D}"/>
                </a:ext>
              </a:extLst>
            </p:cNvPr>
            <p:cNvSpPr>
              <a:spLocks noChangeShapeType="1"/>
            </p:cNvSpPr>
            <p:nvPr/>
          </p:nvSpPr>
          <p:spPr bwMode="auto">
            <a:xfrm>
              <a:off x="4560" y="2544"/>
              <a:ext cx="96" cy="144"/>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6" name="Line 42">
              <a:extLst>
                <a:ext uri="{FF2B5EF4-FFF2-40B4-BE49-F238E27FC236}">
                  <a16:creationId xmlns:a16="http://schemas.microsoft.com/office/drawing/2014/main" id="{80CBC8B1-857D-4F36-B62F-92FDE6865D37}"/>
                </a:ext>
              </a:extLst>
            </p:cNvPr>
            <p:cNvSpPr>
              <a:spLocks noChangeShapeType="1"/>
            </p:cNvSpPr>
            <p:nvPr/>
          </p:nvSpPr>
          <p:spPr bwMode="auto">
            <a:xfrm>
              <a:off x="4656" y="2688"/>
              <a:ext cx="96" cy="144"/>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7" name="Line 43">
              <a:extLst>
                <a:ext uri="{FF2B5EF4-FFF2-40B4-BE49-F238E27FC236}">
                  <a16:creationId xmlns:a16="http://schemas.microsoft.com/office/drawing/2014/main" id="{5DA64951-5ABA-464E-A4B9-CC2A899F6486}"/>
                </a:ext>
              </a:extLst>
            </p:cNvPr>
            <p:cNvSpPr>
              <a:spLocks noChangeShapeType="1"/>
            </p:cNvSpPr>
            <p:nvPr/>
          </p:nvSpPr>
          <p:spPr bwMode="auto">
            <a:xfrm>
              <a:off x="4752" y="2832"/>
              <a:ext cx="96" cy="192"/>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8" name="Line 44">
              <a:extLst>
                <a:ext uri="{FF2B5EF4-FFF2-40B4-BE49-F238E27FC236}">
                  <a16:creationId xmlns:a16="http://schemas.microsoft.com/office/drawing/2014/main" id="{B2F5171F-C73F-44C7-BAD8-BD7DB1E2EF33}"/>
                </a:ext>
              </a:extLst>
            </p:cNvPr>
            <p:cNvSpPr>
              <a:spLocks noChangeShapeType="1"/>
            </p:cNvSpPr>
            <p:nvPr/>
          </p:nvSpPr>
          <p:spPr bwMode="auto">
            <a:xfrm>
              <a:off x="4848" y="3024"/>
              <a:ext cx="96" cy="240"/>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89" name="Line 45">
              <a:extLst>
                <a:ext uri="{FF2B5EF4-FFF2-40B4-BE49-F238E27FC236}">
                  <a16:creationId xmlns:a16="http://schemas.microsoft.com/office/drawing/2014/main" id="{9F269657-6AAC-429F-B05E-12B34096F5EE}"/>
                </a:ext>
              </a:extLst>
            </p:cNvPr>
            <p:cNvSpPr>
              <a:spLocks noChangeShapeType="1"/>
            </p:cNvSpPr>
            <p:nvPr/>
          </p:nvSpPr>
          <p:spPr bwMode="auto">
            <a:xfrm>
              <a:off x="4944" y="3264"/>
              <a:ext cx="96" cy="240"/>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0" name="Line 46">
              <a:extLst>
                <a:ext uri="{FF2B5EF4-FFF2-40B4-BE49-F238E27FC236}">
                  <a16:creationId xmlns:a16="http://schemas.microsoft.com/office/drawing/2014/main" id="{47281F68-A253-4095-A34E-883BA913C01E}"/>
                </a:ext>
              </a:extLst>
            </p:cNvPr>
            <p:cNvSpPr>
              <a:spLocks noChangeShapeType="1"/>
            </p:cNvSpPr>
            <p:nvPr/>
          </p:nvSpPr>
          <p:spPr bwMode="auto">
            <a:xfrm>
              <a:off x="5040" y="3504"/>
              <a:ext cx="48" cy="144"/>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grpSp>
        <p:nvGrpSpPr>
          <p:cNvPr id="91" name="Group 47">
            <a:extLst>
              <a:ext uri="{FF2B5EF4-FFF2-40B4-BE49-F238E27FC236}">
                <a16:creationId xmlns:a16="http://schemas.microsoft.com/office/drawing/2014/main" id="{E39B617B-F72E-45F5-B0FF-72DBFC8F361D}"/>
              </a:ext>
            </a:extLst>
          </p:cNvPr>
          <p:cNvGrpSpPr>
            <a:grpSpLocks/>
          </p:cNvGrpSpPr>
          <p:nvPr/>
        </p:nvGrpSpPr>
        <p:grpSpPr bwMode="auto">
          <a:xfrm>
            <a:off x="6302306" y="3548713"/>
            <a:ext cx="2667000" cy="2133600"/>
            <a:chOff x="1680" y="1968"/>
            <a:chExt cx="2160" cy="1872"/>
          </a:xfrm>
        </p:grpSpPr>
        <p:sp>
          <p:nvSpPr>
            <p:cNvPr id="92" name="Line 48">
              <a:extLst>
                <a:ext uri="{FF2B5EF4-FFF2-40B4-BE49-F238E27FC236}">
                  <a16:creationId xmlns:a16="http://schemas.microsoft.com/office/drawing/2014/main" id="{56FADB29-B925-4E76-A9FA-4D43F7305B1B}"/>
                </a:ext>
              </a:extLst>
            </p:cNvPr>
            <p:cNvSpPr>
              <a:spLocks noChangeShapeType="1"/>
            </p:cNvSpPr>
            <p:nvPr/>
          </p:nvSpPr>
          <p:spPr bwMode="auto">
            <a:xfrm flipV="1">
              <a:off x="2880" y="1968"/>
              <a:ext cx="0" cy="187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3" name="Line 49">
              <a:extLst>
                <a:ext uri="{FF2B5EF4-FFF2-40B4-BE49-F238E27FC236}">
                  <a16:creationId xmlns:a16="http://schemas.microsoft.com/office/drawing/2014/main" id="{DC6CF432-1637-4CA9-803F-07D1029920FC}"/>
                </a:ext>
              </a:extLst>
            </p:cNvPr>
            <p:cNvSpPr>
              <a:spLocks noChangeShapeType="1"/>
            </p:cNvSpPr>
            <p:nvPr/>
          </p:nvSpPr>
          <p:spPr bwMode="auto">
            <a:xfrm flipV="1">
              <a:off x="1680" y="1968"/>
              <a:ext cx="0" cy="187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4" name="Line 50">
              <a:extLst>
                <a:ext uri="{FF2B5EF4-FFF2-40B4-BE49-F238E27FC236}">
                  <a16:creationId xmlns:a16="http://schemas.microsoft.com/office/drawing/2014/main" id="{829426A1-7C78-4802-BE3B-3D9D98B0E422}"/>
                </a:ext>
              </a:extLst>
            </p:cNvPr>
            <p:cNvSpPr>
              <a:spLocks noChangeShapeType="1"/>
            </p:cNvSpPr>
            <p:nvPr/>
          </p:nvSpPr>
          <p:spPr bwMode="auto">
            <a:xfrm flipV="1">
              <a:off x="2064" y="1968"/>
              <a:ext cx="0" cy="187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5" name="Line 51">
              <a:extLst>
                <a:ext uri="{FF2B5EF4-FFF2-40B4-BE49-F238E27FC236}">
                  <a16:creationId xmlns:a16="http://schemas.microsoft.com/office/drawing/2014/main" id="{A2191850-4B61-46CE-853B-5EDBB79AD6D6}"/>
                </a:ext>
              </a:extLst>
            </p:cNvPr>
            <p:cNvSpPr>
              <a:spLocks noChangeShapeType="1"/>
            </p:cNvSpPr>
            <p:nvPr/>
          </p:nvSpPr>
          <p:spPr bwMode="auto">
            <a:xfrm flipV="1">
              <a:off x="2160" y="1968"/>
              <a:ext cx="0" cy="187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6" name="Line 52">
              <a:extLst>
                <a:ext uri="{FF2B5EF4-FFF2-40B4-BE49-F238E27FC236}">
                  <a16:creationId xmlns:a16="http://schemas.microsoft.com/office/drawing/2014/main" id="{247E3B49-6634-4092-9E29-C631C0B17BF2}"/>
                </a:ext>
              </a:extLst>
            </p:cNvPr>
            <p:cNvSpPr>
              <a:spLocks noChangeShapeType="1"/>
            </p:cNvSpPr>
            <p:nvPr/>
          </p:nvSpPr>
          <p:spPr bwMode="auto">
            <a:xfrm flipV="1">
              <a:off x="2448" y="1968"/>
              <a:ext cx="0" cy="187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7" name="Line 53">
              <a:extLst>
                <a:ext uri="{FF2B5EF4-FFF2-40B4-BE49-F238E27FC236}">
                  <a16:creationId xmlns:a16="http://schemas.microsoft.com/office/drawing/2014/main" id="{EBBFA403-283F-4F4E-89DA-9C5DFE632311}"/>
                </a:ext>
              </a:extLst>
            </p:cNvPr>
            <p:cNvSpPr>
              <a:spLocks noChangeShapeType="1"/>
            </p:cNvSpPr>
            <p:nvPr/>
          </p:nvSpPr>
          <p:spPr bwMode="auto">
            <a:xfrm flipV="1">
              <a:off x="2544" y="1968"/>
              <a:ext cx="0" cy="187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8" name="Line 54">
              <a:extLst>
                <a:ext uri="{FF2B5EF4-FFF2-40B4-BE49-F238E27FC236}">
                  <a16:creationId xmlns:a16="http://schemas.microsoft.com/office/drawing/2014/main" id="{AD85FE4C-E6A1-4D62-8AC1-AFA2D6A9A714}"/>
                </a:ext>
              </a:extLst>
            </p:cNvPr>
            <p:cNvSpPr>
              <a:spLocks noChangeShapeType="1"/>
            </p:cNvSpPr>
            <p:nvPr/>
          </p:nvSpPr>
          <p:spPr bwMode="auto">
            <a:xfrm flipV="1">
              <a:off x="3072" y="1968"/>
              <a:ext cx="0" cy="187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99" name="Line 55">
              <a:extLst>
                <a:ext uri="{FF2B5EF4-FFF2-40B4-BE49-F238E27FC236}">
                  <a16:creationId xmlns:a16="http://schemas.microsoft.com/office/drawing/2014/main" id="{2738404A-CE0E-4B70-8EAC-888F44CCF8D2}"/>
                </a:ext>
              </a:extLst>
            </p:cNvPr>
            <p:cNvSpPr>
              <a:spLocks noChangeShapeType="1"/>
            </p:cNvSpPr>
            <p:nvPr/>
          </p:nvSpPr>
          <p:spPr bwMode="auto">
            <a:xfrm flipV="1">
              <a:off x="3840" y="1968"/>
              <a:ext cx="0" cy="187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0" name="Line 56">
              <a:extLst>
                <a:ext uri="{FF2B5EF4-FFF2-40B4-BE49-F238E27FC236}">
                  <a16:creationId xmlns:a16="http://schemas.microsoft.com/office/drawing/2014/main" id="{3711F850-4E01-4DC1-A5A7-8E73812096A5}"/>
                </a:ext>
              </a:extLst>
            </p:cNvPr>
            <p:cNvSpPr>
              <a:spLocks noChangeShapeType="1"/>
            </p:cNvSpPr>
            <p:nvPr/>
          </p:nvSpPr>
          <p:spPr bwMode="auto">
            <a:xfrm flipV="1">
              <a:off x="3312" y="1968"/>
              <a:ext cx="0" cy="187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sp>
        <p:nvSpPr>
          <p:cNvPr id="101" name="Freeform 57">
            <a:extLst>
              <a:ext uri="{FF2B5EF4-FFF2-40B4-BE49-F238E27FC236}">
                <a16:creationId xmlns:a16="http://schemas.microsoft.com/office/drawing/2014/main" id="{41E65D1D-984D-4944-A8A6-16745C125D89}"/>
              </a:ext>
            </a:extLst>
          </p:cNvPr>
          <p:cNvSpPr>
            <a:spLocks/>
          </p:cNvSpPr>
          <p:nvPr/>
        </p:nvSpPr>
        <p:spPr bwMode="auto">
          <a:xfrm>
            <a:off x="6302306" y="3777313"/>
            <a:ext cx="2667000" cy="1817688"/>
          </a:xfrm>
          <a:custGeom>
            <a:avLst/>
            <a:gdLst>
              <a:gd name="T0" fmla="*/ 0 w 2160"/>
              <a:gd name="T1" fmla="*/ 1472 h 1472"/>
              <a:gd name="T2" fmla="*/ 480 w 2160"/>
              <a:gd name="T3" fmla="*/ 704 h 1472"/>
              <a:gd name="T4" fmla="*/ 816 w 2160"/>
              <a:gd name="T5" fmla="*/ 1232 h 1472"/>
              <a:gd name="T6" fmla="*/ 1392 w 2160"/>
              <a:gd name="T7" fmla="*/ 32 h 1472"/>
              <a:gd name="T8" fmla="*/ 2160 w 2160"/>
              <a:gd name="T9" fmla="*/ 1424 h 1472"/>
            </a:gdLst>
            <a:ahLst/>
            <a:cxnLst>
              <a:cxn ang="0">
                <a:pos x="T0" y="T1"/>
              </a:cxn>
              <a:cxn ang="0">
                <a:pos x="T2" y="T3"/>
              </a:cxn>
              <a:cxn ang="0">
                <a:pos x="T4" y="T5"/>
              </a:cxn>
              <a:cxn ang="0">
                <a:pos x="T6" y="T7"/>
              </a:cxn>
              <a:cxn ang="0">
                <a:pos x="T8" y="T9"/>
              </a:cxn>
            </a:cxnLst>
            <a:rect l="0" t="0" r="r" b="b"/>
            <a:pathLst>
              <a:path w="2160" h="1472">
                <a:moveTo>
                  <a:pt x="0" y="1472"/>
                </a:moveTo>
                <a:cubicBezTo>
                  <a:pt x="172" y="1108"/>
                  <a:pt x="344" y="744"/>
                  <a:pt x="480" y="704"/>
                </a:cubicBezTo>
                <a:cubicBezTo>
                  <a:pt x="616" y="664"/>
                  <a:pt x="664" y="1344"/>
                  <a:pt x="816" y="1232"/>
                </a:cubicBezTo>
                <a:cubicBezTo>
                  <a:pt x="968" y="1120"/>
                  <a:pt x="1168" y="0"/>
                  <a:pt x="1392" y="32"/>
                </a:cubicBezTo>
                <a:cubicBezTo>
                  <a:pt x="1616" y="64"/>
                  <a:pt x="1888" y="744"/>
                  <a:pt x="2160" y="1424"/>
                </a:cubicBezTo>
              </a:path>
            </a:pathLst>
          </a:custGeom>
          <a:noFill/>
          <a:ln w="57150" cap="flat" cmpd="sng">
            <a:solidFill>
              <a:schemeClr val="accent2"/>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nvGrpSpPr>
          <p:cNvPr id="102" name="Group 58">
            <a:extLst>
              <a:ext uri="{FF2B5EF4-FFF2-40B4-BE49-F238E27FC236}">
                <a16:creationId xmlns:a16="http://schemas.microsoft.com/office/drawing/2014/main" id="{C0047882-2941-4074-8BA8-7793445A6841}"/>
              </a:ext>
            </a:extLst>
          </p:cNvPr>
          <p:cNvGrpSpPr>
            <a:grpSpLocks/>
          </p:cNvGrpSpPr>
          <p:nvPr/>
        </p:nvGrpSpPr>
        <p:grpSpPr bwMode="auto">
          <a:xfrm>
            <a:off x="6302306" y="3777313"/>
            <a:ext cx="2635250" cy="1828800"/>
            <a:chOff x="1680" y="2160"/>
            <a:chExt cx="2160" cy="1440"/>
          </a:xfrm>
        </p:grpSpPr>
        <p:sp>
          <p:nvSpPr>
            <p:cNvPr id="103" name="Line 59">
              <a:extLst>
                <a:ext uri="{FF2B5EF4-FFF2-40B4-BE49-F238E27FC236}">
                  <a16:creationId xmlns:a16="http://schemas.microsoft.com/office/drawing/2014/main" id="{BD84B088-D305-4658-9FB2-A72A085E0D1F}"/>
                </a:ext>
              </a:extLst>
            </p:cNvPr>
            <p:cNvSpPr>
              <a:spLocks noChangeShapeType="1"/>
            </p:cNvSpPr>
            <p:nvPr/>
          </p:nvSpPr>
          <p:spPr bwMode="auto">
            <a:xfrm flipH="1">
              <a:off x="1680" y="2880"/>
              <a:ext cx="384" cy="720"/>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4" name="Line 60">
              <a:extLst>
                <a:ext uri="{FF2B5EF4-FFF2-40B4-BE49-F238E27FC236}">
                  <a16:creationId xmlns:a16="http://schemas.microsoft.com/office/drawing/2014/main" id="{1AACA527-FE5F-41C8-9CE4-D71D509B965C}"/>
                </a:ext>
              </a:extLst>
            </p:cNvPr>
            <p:cNvSpPr>
              <a:spLocks noChangeShapeType="1"/>
            </p:cNvSpPr>
            <p:nvPr/>
          </p:nvSpPr>
          <p:spPr bwMode="auto">
            <a:xfrm flipH="1">
              <a:off x="2064" y="2832"/>
              <a:ext cx="96" cy="48"/>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5" name="Line 61">
              <a:extLst>
                <a:ext uri="{FF2B5EF4-FFF2-40B4-BE49-F238E27FC236}">
                  <a16:creationId xmlns:a16="http://schemas.microsoft.com/office/drawing/2014/main" id="{57BA6AE0-182E-4C10-B951-8292E1BD1A3D}"/>
                </a:ext>
              </a:extLst>
            </p:cNvPr>
            <p:cNvSpPr>
              <a:spLocks noChangeShapeType="1"/>
            </p:cNvSpPr>
            <p:nvPr/>
          </p:nvSpPr>
          <p:spPr bwMode="auto">
            <a:xfrm flipH="1" flipV="1">
              <a:off x="2160" y="2832"/>
              <a:ext cx="288" cy="528"/>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6" name="Line 62">
              <a:extLst>
                <a:ext uri="{FF2B5EF4-FFF2-40B4-BE49-F238E27FC236}">
                  <a16:creationId xmlns:a16="http://schemas.microsoft.com/office/drawing/2014/main" id="{C0230C22-A884-462F-8C3F-E6DDB757EDC8}"/>
                </a:ext>
              </a:extLst>
            </p:cNvPr>
            <p:cNvSpPr>
              <a:spLocks noChangeShapeType="1"/>
            </p:cNvSpPr>
            <p:nvPr/>
          </p:nvSpPr>
          <p:spPr bwMode="auto">
            <a:xfrm flipH="1">
              <a:off x="2448" y="3312"/>
              <a:ext cx="96" cy="48"/>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7" name="Line 63">
              <a:extLst>
                <a:ext uri="{FF2B5EF4-FFF2-40B4-BE49-F238E27FC236}">
                  <a16:creationId xmlns:a16="http://schemas.microsoft.com/office/drawing/2014/main" id="{DBA1704D-802D-4129-A826-F353B494AFA1}"/>
                </a:ext>
              </a:extLst>
            </p:cNvPr>
            <p:cNvSpPr>
              <a:spLocks noChangeShapeType="1"/>
            </p:cNvSpPr>
            <p:nvPr/>
          </p:nvSpPr>
          <p:spPr bwMode="auto">
            <a:xfrm flipH="1">
              <a:off x="2544" y="2352"/>
              <a:ext cx="336" cy="960"/>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8" name="Line 64">
              <a:extLst>
                <a:ext uri="{FF2B5EF4-FFF2-40B4-BE49-F238E27FC236}">
                  <a16:creationId xmlns:a16="http://schemas.microsoft.com/office/drawing/2014/main" id="{4A73E777-88E8-4649-BFA8-E272A0FCBE75}"/>
                </a:ext>
              </a:extLst>
            </p:cNvPr>
            <p:cNvSpPr>
              <a:spLocks noChangeShapeType="1"/>
            </p:cNvSpPr>
            <p:nvPr/>
          </p:nvSpPr>
          <p:spPr bwMode="auto">
            <a:xfrm flipH="1">
              <a:off x="2880" y="2160"/>
              <a:ext cx="192" cy="192"/>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09" name="Line 65">
              <a:extLst>
                <a:ext uri="{FF2B5EF4-FFF2-40B4-BE49-F238E27FC236}">
                  <a16:creationId xmlns:a16="http://schemas.microsoft.com/office/drawing/2014/main" id="{1CCC2698-5093-475A-A88B-2034378C08FA}"/>
                </a:ext>
              </a:extLst>
            </p:cNvPr>
            <p:cNvSpPr>
              <a:spLocks noChangeShapeType="1"/>
            </p:cNvSpPr>
            <p:nvPr/>
          </p:nvSpPr>
          <p:spPr bwMode="auto">
            <a:xfrm flipH="1" flipV="1">
              <a:off x="3072" y="2160"/>
              <a:ext cx="240" cy="192"/>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0" name="Line 66">
              <a:extLst>
                <a:ext uri="{FF2B5EF4-FFF2-40B4-BE49-F238E27FC236}">
                  <a16:creationId xmlns:a16="http://schemas.microsoft.com/office/drawing/2014/main" id="{4249CBA8-4D10-4D62-AD97-CA09F3BC3269}"/>
                </a:ext>
              </a:extLst>
            </p:cNvPr>
            <p:cNvSpPr>
              <a:spLocks noChangeShapeType="1"/>
            </p:cNvSpPr>
            <p:nvPr/>
          </p:nvSpPr>
          <p:spPr bwMode="auto">
            <a:xfrm flipH="1" flipV="1">
              <a:off x="3312" y="2352"/>
              <a:ext cx="528" cy="1200"/>
            </a:xfrm>
            <a:prstGeom prst="line">
              <a:avLst/>
            </a:prstGeom>
            <a:noFill/>
            <a:ln w="571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sp>
        <p:nvSpPr>
          <p:cNvPr id="111" name="Line 67">
            <a:extLst>
              <a:ext uri="{FF2B5EF4-FFF2-40B4-BE49-F238E27FC236}">
                <a16:creationId xmlns:a16="http://schemas.microsoft.com/office/drawing/2014/main" id="{5B46D065-A2BE-47E3-B04E-1D1A009FE5AF}"/>
              </a:ext>
            </a:extLst>
          </p:cNvPr>
          <p:cNvSpPr>
            <a:spLocks noChangeShapeType="1"/>
          </p:cNvSpPr>
          <p:nvPr/>
        </p:nvSpPr>
        <p:spPr bwMode="auto">
          <a:xfrm>
            <a:off x="5921306" y="5606113"/>
            <a:ext cx="3505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2" name="Line 68">
            <a:extLst>
              <a:ext uri="{FF2B5EF4-FFF2-40B4-BE49-F238E27FC236}">
                <a16:creationId xmlns:a16="http://schemas.microsoft.com/office/drawing/2014/main" id="{397E1E01-E478-4EF6-8627-72645D12433F}"/>
              </a:ext>
            </a:extLst>
          </p:cNvPr>
          <p:cNvSpPr>
            <a:spLocks noChangeShapeType="1"/>
          </p:cNvSpPr>
          <p:nvPr/>
        </p:nvSpPr>
        <p:spPr bwMode="auto">
          <a:xfrm rot="16200000">
            <a:off x="4968806" y="4653613"/>
            <a:ext cx="2362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3" name="Text Box 69">
            <a:extLst>
              <a:ext uri="{FF2B5EF4-FFF2-40B4-BE49-F238E27FC236}">
                <a16:creationId xmlns:a16="http://schemas.microsoft.com/office/drawing/2014/main" id="{268292AE-6766-44C8-A0E4-335ED3DA1757}"/>
              </a:ext>
            </a:extLst>
          </p:cNvPr>
          <p:cNvSpPr txBox="1">
            <a:spLocks noChangeArrowheads="1"/>
          </p:cNvSpPr>
          <p:nvPr/>
        </p:nvSpPr>
        <p:spPr bwMode="auto">
          <a:xfrm>
            <a:off x="5776844" y="5834713"/>
            <a:ext cx="36988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altLang="ja-JP" sz="2400" dirty="0">
                <a:solidFill>
                  <a:schemeClr val="tx1"/>
                </a:solidFill>
              </a:rPr>
              <a:t>Non-uniform segmentation</a:t>
            </a:r>
          </a:p>
        </p:txBody>
      </p:sp>
    </p:spTree>
    <p:extLst>
      <p:ext uri="{BB962C8B-B14F-4D97-AF65-F5344CB8AC3E}">
        <p14:creationId xmlns:p14="http://schemas.microsoft.com/office/powerpoint/2010/main" val="16454031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DED08-24D0-462C-A638-03DA1E46A3C8}"/>
              </a:ext>
            </a:extLst>
          </p:cNvPr>
          <p:cNvSpPr>
            <a:spLocks noGrp="1"/>
          </p:cNvSpPr>
          <p:nvPr>
            <p:ph type="title"/>
          </p:nvPr>
        </p:nvSpPr>
        <p:spPr/>
        <p:txBody>
          <a:bodyPr/>
          <a:lstStyle/>
          <a:p>
            <a:r>
              <a:rPr lang="en-US" dirty="0"/>
              <a:t>What about signal processing </a:t>
            </a:r>
            <a:endParaRPr lang="en-GB" dirty="0"/>
          </a:p>
        </p:txBody>
      </p:sp>
      <p:sp>
        <p:nvSpPr>
          <p:cNvPr id="3" name="Content Placeholder 2">
            <a:extLst>
              <a:ext uri="{FF2B5EF4-FFF2-40B4-BE49-F238E27FC236}">
                <a16:creationId xmlns:a16="http://schemas.microsoft.com/office/drawing/2014/main" id="{BCBC5631-2BC9-4E6C-9E9D-2451D3A909B8}"/>
              </a:ext>
            </a:extLst>
          </p:cNvPr>
          <p:cNvSpPr>
            <a:spLocks noGrp="1"/>
          </p:cNvSpPr>
          <p:nvPr>
            <p:ph idx="1"/>
          </p:nvPr>
        </p:nvSpPr>
        <p:spPr/>
        <p:txBody>
          <a:bodyPr/>
          <a:lstStyle/>
          <a:p>
            <a:r>
              <a:rPr lang="en-US" dirty="0"/>
              <a:t>Finite Impulse Response Filters – Leverage the Multiple Accumulate Capability</a:t>
            </a:r>
          </a:p>
          <a:p>
            <a:r>
              <a:rPr lang="en-US" dirty="0"/>
              <a:t>Assume an ideal filter in the frequency domain – Brick Wall  </a:t>
            </a:r>
            <a:endParaRPr lang="en-GB" dirty="0"/>
          </a:p>
        </p:txBody>
      </p:sp>
      <p:sp>
        <p:nvSpPr>
          <p:cNvPr id="4" name="Footer Placeholder 3">
            <a:extLst>
              <a:ext uri="{FF2B5EF4-FFF2-40B4-BE49-F238E27FC236}">
                <a16:creationId xmlns:a16="http://schemas.microsoft.com/office/drawing/2014/main" id="{31A5A586-DFEC-4900-BFCB-D29CF9393935}"/>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C3BAD45C-B1FE-434D-9391-8693BA01D3B8}"/>
              </a:ext>
            </a:extLst>
          </p:cNvPr>
          <p:cNvSpPr>
            <a:spLocks noGrp="1"/>
          </p:cNvSpPr>
          <p:nvPr>
            <p:ph type="sldNum" sz="quarter" idx="4"/>
          </p:nvPr>
        </p:nvSpPr>
        <p:spPr/>
        <p:txBody>
          <a:bodyPr/>
          <a:lstStyle/>
          <a:p>
            <a:fld id="{F2CE8A50-B8D0-457B-A77C-B74D45AE23B6}" type="slidenum">
              <a:rPr lang="en-US" smtClean="0"/>
              <a:pPr/>
              <a:t>27</a:t>
            </a:fld>
            <a:endParaRPr lang="en-US" dirty="0"/>
          </a:p>
        </p:txBody>
      </p:sp>
      <p:pic>
        <p:nvPicPr>
          <p:cNvPr id="6" name="Picture 5">
            <a:extLst>
              <a:ext uri="{FF2B5EF4-FFF2-40B4-BE49-F238E27FC236}">
                <a16:creationId xmlns:a16="http://schemas.microsoft.com/office/drawing/2014/main" id="{FD18F7CE-74C7-4C1C-B285-2E410FD1CB5D}"/>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358537" y="3161824"/>
            <a:ext cx="8682446" cy="3150076"/>
          </a:xfrm>
          <a:prstGeom prst="rect">
            <a:avLst/>
          </a:prstGeom>
          <a:noFill/>
          <a:ln>
            <a:noFill/>
          </a:ln>
        </p:spPr>
      </p:pic>
    </p:spTree>
    <p:extLst>
      <p:ext uri="{BB962C8B-B14F-4D97-AF65-F5344CB8AC3E}">
        <p14:creationId xmlns:p14="http://schemas.microsoft.com/office/powerpoint/2010/main" val="30727622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4FFE7-A219-446B-99A1-E0A0A1B4C26A}"/>
              </a:ext>
            </a:extLst>
          </p:cNvPr>
          <p:cNvSpPr>
            <a:spLocks noGrp="1"/>
          </p:cNvSpPr>
          <p:nvPr>
            <p:ph type="title"/>
          </p:nvPr>
        </p:nvSpPr>
        <p:spPr/>
        <p:txBody>
          <a:bodyPr/>
          <a:lstStyle/>
          <a:p>
            <a:r>
              <a:rPr lang="en-US" dirty="0"/>
              <a:t>FIR Filter</a:t>
            </a:r>
            <a:endParaRPr lang="en-GB" dirty="0"/>
          </a:p>
        </p:txBody>
      </p:sp>
      <p:sp>
        <p:nvSpPr>
          <p:cNvPr id="3" name="Content Placeholder 2">
            <a:extLst>
              <a:ext uri="{FF2B5EF4-FFF2-40B4-BE49-F238E27FC236}">
                <a16:creationId xmlns:a16="http://schemas.microsoft.com/office/drawing/2014/main" id="{8E95D178-F031-43AE-8F35-A08184904329}"/>
              </a:ext>
            </a:extLst>
          </p:cNvPr>
          <p:cNvSpPr>
            <a:spLocks noGrp="1"/>
          </p:cNvSpPr>
          <p:nvPr>
            <p:ph idx="1"/>
          </p:nvPr>
        </p:nvSpPr>
        <p:spPr/>
        <p:txBody>
          <a:bodyPr/>
          <a:lstStyle/>
          <a:p>
            <a:r>
              <a:rPr lang="en-US" dirty="0"/>
              <a:t>IFFT of the brick wall filter gives us the Windowed Sync Pulse </a:t>
            </a:r>
          </a:p>
          <a:p>
            <a:r>
              <a:rPr lang="en-US" dirty="0"/>
              <a:t>The ripples extend to infinity and never settle to zero.</a:t>
            </a:r>
            <a:endParaRPr lang="en-GB" dirty="0"/>
          </a:p>
        </p:txBody>
      </p:sp>
      <p:sp>
        <p:nvSpPr>
          <p:cNvPr id="4" name="Footer Placeholder 3">
            <a:extLst>
              <a:ext uri="{FF2B5EF4-FFF2-40B4-BE49-F238E27FC236}">
                <a16:creationId xmlns:a16="http://schemas.microsoft.com/office/drawing/2014/main" id="{32EB31C8-2F16-4A3D-96C5-E37FD19D69D7}"/>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3403BEBD-5244-4FAC-82AE-53B6035185E5}"/>
              </a:ext>
            </a:extLst>
          </p:cNvPr>
          <p:cNvSpPr>
            <a:spLocks noGrp="1"/>
          </p:cNvSpPr>
          <p:nvPr>
            <p:ph type="sldNum" sz="quarter" idx="4"/>
          </p:nvPr>
        </p:nvSpPr>
        <p:spPr/>
        <p:txBody>
          <a:bodyPr/>
          <a:lstStyle/>
          <a:p>
            <a:fld id="{F2CE8A50-B8D0-457B-A77C-B74D45AE23B6}" type="slidenum">
              <a:rPr lang="en-US" smtClean="0"/>
              <a:pPr/>
              <a:t>28</a:t>
            </a:fld>
            <a:endParaRPr lang="en-US" dirty="0"/>
          </a:p>
        </p:txBody>
      </p:sp>
      <p:pic>
        <p:nvPicPr>
          <p:cNvPr id="6" name="Picture 5">
            <a:extLst>
              <a:ext uri="{FF2B5EF4-FFF2-40B4-BE49-F238E27FC236}">
                <a16:creationId xmlns:a16="http://schemas.microsoft.com/office/drawing/2014/main" id="{445A6F9A-2023-4A95-9472-C0ADD850BFAF}"/>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06713" y="2635840"/>
            <a:ext cx="8912815" cy="3541123"/>
          </a:xfrm>
          <a:prstGeom prst="rect">
            <a:avLst/>
          </a:prstGeom>
          <a:noFill/>
          <a:ln>
            <a:noFill/>
          </a:ln>
        </p:spPr>
      </p:pic>
    </p:spTree>
    <p:extLst>
      <p:ext uri="{BB962C8B-B14F-4D97-AF65-F5344CB8AC3E}">
        <p14:creationId xmlns:p14="http://schemas.microsoft.com/office/powerpoint/2010/main" val="8229184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AE671-2C4F-4983-9D59-E27AB3EA244B}"/>
              </a:ext>
            </a:extLst>
          </p:cNvPr>
          <p:cNvSpPr>
            <a:spLocks noGrp="1"/>
          </p:cNvSpPr>
          <p:nvPr>
            <p:ph type="title"/>
          </p:nvPr>
        </p:nvSpPr>
        <p:spPr/>
        <p:txBody>
          <a:bodyPr/>
          <a:lstStyle/>
          <a:p>
            <a:r>
              <a:rPr lang="en-US" dirty="0"/>
              <a:t>FIR Filter</a:t>
            </a:r>
            <a:endParaRPr lang="en-GB" dirty="0"/>
          </a:p>
        </p:txBody>
      </p:sp>
      <p:sp>
        <p:nvSpPr>
          <p:cNvPr id="3" name="Content Placeholder 2">
            <a:extLst>
              <a:ext uri="{FF2B5EF4-FFF2-40B4-BE49-F238E27FC236}">
                <a16:creationId xmlns:a16="http://schemas.microsoft.com/office/drawing/2014/main" id="{26D1B764-7EB1-408B-BEE8-B5DCA5006CBC}"/>
              </a:ext>
            </a:extLst>
          </p:cNvPr>
          <p:cNvSpPr>
            <a:spLocks noGrp="1"/>
          </p:cNvSpPr>
          <p:nvPr>
            <p:ph idx="1"/>
          </p:nvPr>
        </p:nvSpPr>
        <p:spPr/>
        <p:txBody>
          <a:bodyPr/>
          <a:lstStyle/>
          <a:p>
            <a:r>
              <a:rPr lang="en-US" dirty="0"/>
              <a:t>Truncating the impulse response gives us ripples – Windowing helps address this</a:t>
            </a:r>
          </a:p>
          <a:p>
            <a:endParaRPr lang="en-US" dirty="0"/>
          </a:p>
          <a:p>
            <a:endParaRPr lang="en-GB" dirty="0"/>
          </a:p>
        </p:txBody>
      </p:sp>
      <p:sp>
        <p:nvSpPr>
          <p:cNvPr id="4" name="Footer Placeholder 3">
            <a:extLst>
              <a:ext uri="{FF2B5EF4-FFF2-40B4-BE49-F238E27FC236}">
                <a16:creationId xmlns:a16="http://schemas.microsoft.com/office/drawing/2014/main" id="{24A9E51C-532E-4350-B919-F59823E3718F}"/>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96DEDE13-2D89-4CDE-AC83-59903AF1D771}"/>
              </a:ext>
            </a:extLst>
          </p:cNvPr>
          <p:cNvSpPr>
            <a:spLocks noGrp="1"/>
          </p:cNvSpPr>
          <p:nvPr>
            <p:ph type="sldNum" sz="quarter" idx="4"/>
          </p:nvPr>
        </p:nvSpPr>
        <p:spPr/>
        <p:txBody>
          <a:bodyPr/>
          <a:lstStyle/>
          <a:p>
            <a:fld id="{F2CE8A50-B8D0-457B-A77C-B74D45AE23B6}" type="slidenum">
              <a:rPr lang="en-US" smtClean="0"/>
              <a:pPr/>
              <a:t>29</a:t>
            </a:fld>
            <a:endParaRPr lang="en-US" dirty="0"/>
          </a:p>
        </p:txBody>
      </p:sp>
      <p:pic>
        <p:nvPicPr>
          <p:cNvPr id="6" name="Picture 5">
            <a:extLst>
              <a:ext uri="{FF2B5EF4-FFF2-40B4-BE49-F238E27FC236}">
                <a16:creationId xmlns:a16="http://schemas.microsoft.com/office/drawing/2014/main" id="{15B3D517-B0E3-4808-8ECC-707A47E90A97}"/>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05130" y="2310607"/>
            <a:ext cx="8514398" cy="4045743"/>
          </a:xfrm>
          <a:prstGeom prst="rect">
            <a:avLst/>
          </a:prstGeom>
          <a:noFill/>
          <a:ln>
            <a:noFill/>
          </a:ln>
        </p:spPr>
      </p:pic>
    </p:spTree>
    <p:extLst>
      <p:ext uri="{BB962C8B-B14F-4D97-AF65-F5344CB8AC3E}">
        <p14:creationId xmlns:p14="http://schemas.microsoft.com/office/powerpoint/2010/main" val="3650089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8809DA-1F93-410B-A4E2-6EF3291F3DFE}"/>
              </a:ext>
            </a:extLst>
          </p:cNvPr>
          <p:cNvSpPr>
            <a:spLocks noGrp="1"/>
          </p:cNvSpPr>
          <p:nvPr>
            <p:ph type="title"/>
          </p:nvPr>
        </p:nvSpPr>
        <p:spPr/>
        <p:txBody>
          <a:bodyPr/>
          <a:lstStyle/>
          <a:p>
            <a:r>
              <a:rPr lang="en-US" dirty="0"/>
              <a:t>Why do we need to do math in FPGA </a:t>
            </a:r>
            <a:endParaRPr lang="en-GB" dirty="0"/>
          </a:p>
        </p:txBody>
      </p:sp>
      <p:sp>
        <p:nvSpPr>
          <p:cNvPr id="5" name="Content Placeholder 4">
            <a:extLst>
              <a:ext uri="{FF2B5EF4-FFF2-40B4-BE49-F238E27FC236}">
                <a16:creationId xmlns:a16="http://schemas.microsoft.com/office/drawing/2014/main" id="{D0FB8F4D-BB44-4C71-9D62-34CC25CBCA01}"/>
              </a:ext>
            </a:extLst>
          </p:cNvPr>
          <p:cNvSpPr>
            <a:spLocks noGrp="1"/>
          </p:cNvSpPr>
          <p:nvPr>
            <p:ph idx="1"/>
          </p:nvPr>
        </p:nvSpPr>
        <p:spPr/>
        <p:txBody>
          <a:bodyPr>
            <a:normAutofit fontScale="92500" lnSpcReduction="10000"/>
          </a:bodyPr>
          <a:lstStyle/>
          <a:p>
            <a:r>
              <a:rPr lang="en-US" dirty="0"/>
              <a:t>Programmable Logic enables accelerated applications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Image Processing – Noise removal, edge detection, filtering </a:t>
            </a:r>
          </a:p>
          <a:p>
            <a:pPr marL="342900" indent="-342900">
              <a:buFont typeface="Arial" panose="020B0604020202020204" pitchFamily="34" charset="0"/>
              <a:buChar char="•"/>
            </a:pPr>
            <a:r>
              <a:rPr lang="en-US" dirty="0"/>
              <a:t>Radar Processing – Signal generation, reply processing </a:t>
            </a:r>
          </a:p>
          <a:p>
            <a:pPr marL="342900" indent="-342900">
              <a:buFont typeface="Arial" panose="020B0604020202020204" pitchFamily="34" charset="0"/>
              <a:buChar char="•"/>
            </a:pPr>
            <a:r>
              <a:rPr lang="en-US" dirty="0"/>
              <a:t>Signal Processing – Signal filtering &amp; manipulation </a:t>
            </a:r>
          </a:p>
          <a:p>
            <a:pPr marL="342900" indent="-342900">
              <a:buFont typeface="Arial" panose="020B0604020202020204" pitchFamily="34" charset="0"/>
              <a:buChar char="•"/>
            </a:pPr>
            <a:r>
              <a:rPr lang="en-US" dirty="0"/>
              <a:t>Robotics – End Effector positioning, Navigation</a:t>
            </a:r>
          </a:p>
          <a:p>
            <a:pPr marL="342900" indent="-342900">
              <a:buFont typeface="Arial" panose="020B0604020202020204" pitchFamily="34" charset="0"/>
              <a:buChar char="•"/>
            </a:pPr>
            <a:r>
              <a:rPr lang="en-US" dirty="0"/>
              <a:t>Control Systems – Kalman Filtering,  PID Loops </a:t>
            </a:r>
          </a:p>
          <a:p>
            <a:pPr marL="342900" indent="-342900">
              <a:buFont typeface="Arial" panose="020B0604020202020204" pitchFamily="34" charset="0"/>
              <a:buChar char="•"/>
            </a:pPr>
            <a:r>
              <a:rPr lang="en-US" dirty="0"/>
              <a:t>Motor Control – Servo Motor, DC Motor Control </a:t>
            </a:r>
          </a:p>
          <a:p>
            <a:pPr marL="342900" indent="-342900">
              <a:buFont typeface="Arial" panose="020B0604020202020204" pitchFamily="34" charset="0"/>
              <a:buChar char="•"/>
            </a:pPr>
            <a:endParaRPr lang="en-US" dirty="0"/>
          </a:p>
          <a:p>
            <a:r>
              <a:rPr lang="en-GB" dirty="0"/>
              <a:t>All these applications require the ability of FPGA to do Maths and implement algorithms.</a:t>
            </a:r>
          </a:p>
        </p:txBody>
      </p:sp>
    </p:spTree>
    <p:extLst>
      <p:ext uri="{BB962C8B-B14F-4D97-AF65-F5344CB8AC3E}">
        <p14:creationId xmlns:p14="http://schemas.microsoft.com/office/powerpoint/2010/main" val="15125563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42717-D903-40E9-AABD-0475F9A0CC3C}"/>
              </a:ext>
            </a:extLst>
          </p:cNvPr>
          <p:cNvSpPr>
            <a:spLocks noGrp="1"/>
          </p:cNvSpPr>
          <p:nvPr>
            <p:ph type="title"/>
          </p:nvPr>
        </p:nvSpPr>
        <p:spPr/>
        <p:txBody>
          <a:bodyPr/>
          <a:lstStyle/>
          <a:p>
            <a:r>
              <a:rPr lang="en-US" dirty="0"/>
              <a:t>FIR Filter</a:t>
            </a:r>
            <a:endParaRPr lang="en-GB" dirty="0"/>
          </a:p>
        </p:txBody>
      </p:sp>
      <p:sp>
        <p:nvSpPr>
          <p:cNvPr id="3" name="Content Placeholder 2">
            <a:extLst>
              <a:ext uri="{FF2B5EF4-FFF2-40B4-BE49-F238E27FC236}">
                <a16:creationId xmlns:a16="http://schemas.microsoft.com/office/drawing/2014/main" id="{23A5272B-8AF0-499A-B9FD-46A50E25DD8D}"/>
              </a:ext>
            </a:extLst>
          </p:cNvPr>
          <p:cNvSpPr>
            <a:spLocks noGrp="1"/>
          </p:cNvSpPr>
          <p:nvPr>
            <p:ph idx="1"/>
          </p:nvPr>
        </p:nvSpPr>
        <p:spPr/>
        <p:txBody>
          <a:bodyPr/>
          <a:lstStyle/>
          <a:p>
            <a:r>
              <a:rPr lang="en-US" dirty="0"/>
              <a:t>Filter Response is improved with window </a:t>
            </a:r>
            <a:endParaRPr lang="en-GB" dirty="0"/>
          </a:p>
        </p:txBody>
      </p:sp>
      <p:sp>
        <p:nvSpPr>
          <p:cNvPr id="4" name="Footer Placeholder 3">
            <a:extLst>
              <a:ext uri="{FF2B5EF4-FFF2-40B4-BE49-F238E27FC236}">
                <a16:creationId xmlns:a16="http://schemas.microsoft.com/office/drawing/2014/main" id="{72EBBF53-4D13-4616-B3FA-F56B2D7B6CE2}"/>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7E526EAE-F05B-490C-8156-3A4296A8D710}"/>
              </a:ext>
            </a:extLst>
          </p:cNvPr>
          <p:cNvSpPr>
            <a:spLocks noGrp="1"/>
          </p:cNvSpPr>
          <p:nvPr>
            <p:ph type="sldNum" sz="quarter" idx="4"/>
          </p:nvPr>
        </p:nvSpPr>
        <p:spPr/>
        <p:txBody>
          <a:bodyPr/>
          <a:lstStyle/>
          <a:p>
            <a:fld id="{F2CE8A50-B8D0-457B-A77C-B74D45AE23B6}" type="slidenum">
              <a:rPr lang="en-US" smtClean="0"/>
              <a:pPr/>
              <a:t>30</a:t>
            </a:fld>
            <a:endParaRPr lang="en-US" dirty="0"/>
          </a:p>
        </p:txBody>
      </p:sp>
      <p:pic>
        <p:nvPicPr>
          <p:cNvPr id="6" name="Picture 5">
            <a:extLst>
              <a:ext uri="{FF2B5EF4-FFF2-40B4-BE49-F238E27FC236}">
                <a16:creationId xmlns:a16="http://schemas.microsoft.com/office/drawing/2014/main" id="{488A2AC2-1941-4B5B-8986-0443DC568483}"/>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12650" y="2341922"/>
            <a:ext cx="10141150" cy="3909017"/>
          </a:xfrm>
          <a:prstGeom prst="rect">
            <a:avLst/>
          </a:prstGeom>
          <a:noFill/>
          <a:ln>
            <a:noFill/>
          </a:ln>
        </p:spPr>
      </p:pic>
    </p:spTree>
    <p:extLst>
      <p:ext uri="{BB962C8B-B14F-4D97-AF65-F5344CB8AC3E}">
        <p14:creationId xmlns:p14="http://schemas.microsoft.com/office/powerpoint/2010/main" val="23368206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19F7-BA22-4521-8A97-3730E49BFDC2}"/>
              </a:ext>
            </a:extLst>
          </p:cNvPr>
          <p:cNvSpPr>
            <a:spLocks noGrp="1"/>
          </p:cNvSpPr>
          <p:nvPr>
            <p:ph type="title"/>
          </p:nvPr>
        </p:nvSpPr>
        <p:spPr/>
        <p:txBody>
          <a:bodyPr/>
          <a:lstStyle/>
          <a:p>
            <a:r>
              <a:rPr lang="en-US" dirty="0"/>
              <a:t>FIR Filter </a:t>
            </a:r>
            <a:endParaRPr lang="en-GB" dirty="0"/>
          </a:p>
        </p:txBody>
      </p:sp>
      <p:sp>
        <p:nvSpPr>
          <p:cNvPr id="3" name="Content Placeholder 2">
            <a:extLst>
              <a:ext uri="{FF2B5EF4-FFF2-40B4-BE49-F238E27FC236}">
                <a16:creationId xmlns:a16="http://schemas.microsoft.com/office/drawing/2014/main" id="{47B9205D-3F8A-4F9C-A9D1-3EB79E9391B3}"/>
              </a:ext>
            </a:extLst>
          </p:cNvPr>
          <p:cNvSpPr>
            <a:spLocks noGrp="1"/>
          </p:cNvSpPr>
          <p:nvPr>
            <p:ph idx="1"/>
          </p:nvPr>
        </p:nvSpPr>
        <p:spPr/>
        <p:txBody>
          <a:bodyPr/>
          <a:lstStyle/>
          <a:p>
            <a:r>
              <a:rPr lang="en-US" dirty="0"/>
              <a:t>When Implemented (Input top / Output bottom)</a:t>
            </a:r>
            <a:endParaRPr lang="en-GB" dirty="0"/>
          </a:p>
        </p:txBody>
      </p:sp>
      <p:sp>
        <p:nvSpPr>
          <p:cNvPr id="4" name="Footer Placeholder 3">
            <a:extLst>
              <a:ext uri="{FF2B5EF4-FFF2-40B4-BE49-F238E27FC236}">
                <a16:creationId xmlns:a16="http://schemas.microsoft.com/office/drawing/2014/main" id="{56FBE2FB-BE62-4D5C-B8B5-3465036BD53E}"/>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1626E866-0BAC-4302-9AFE-645221152D65}"/>
              </a:ext>
            </a:extLst>
          </p:cNvPr>
          <p:cNvSpPr>
            <a:spLocks noGrp="1"/>
          </p:cNvSpPr>
          <p:nvPr>
            <p:ph type="sldNum" sz="quarter" idx="4"/>
          </p:nvPr>
        </p:nvSpPr>
        <p:spPr/>
        <p:txBody>
          <a:bodyPr/>
          <a:lstStyle/>
          <a:p>
            <a:fld id="{F2CE8A50-B8D0-457B-A77C-B74D45AE23B6}" type="slidenum">
              <a:rPr lang="en-US" smtClean="0"/>
              <a:pPr/>
              <a:t>31</a:t>
            </a:fld>
            <a:endParaRPr lang="en-US" dirty="0"/>
          </a:p>
        </p:txBody>
      </p:sp>
      <p:pic>
        <p:nvPicPr>
          <p:cNvPr id="7170" name="Picture 2">
            <a:extLst>
              <a:ext uri="{FF2B5EF4-FFF2-40B4-BE49-F238E27FC236}">
                <a16:creationId xmlns:a16="http://schemas.microsoft.com/office/drawing/2014/main" id="{EE936BAC-31D4-4A02-8FB2-27088A3E42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3901" y="2280013"/>
            <a:ext cx="7589434" cy="4031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38632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485539C-5A43-468A-B5F6-6B55653F72B5}"/>
              </a:ext>
            </a:extLst>
          </p:cNvPr>
          <p:cNvSpPr>
            <a:spLocks noGrp="1"/>
          </p:cNvSpPr>
          <p:nvPr>
            <p:ph type="title" idx="4294967295"/>
          </p:nvPr>
        </p:nvSpPr>
        <p:spPr>
          <a:xfrm>
            <a:off x="1132114" y="2925445"/>
            <a:ext cx="10515600" cy="1325563"/>
          </a:xfrm>
        </p:spPr>
        <p:txBody>
          <a:bodyPr>
            <a:normAutofit fontScale="90000"/>
          </a:bodyPr>
          <a:lstStyle/>
          <a:p>
            <a:r>
              <a:rPr lang="en-GB" dirty="0">
                <a:solidFill>
                  <a:schemeClr val="bg1"/>
                </a:solidFill>
              </a:rPr>
              <a:t>What is PYNQ – Introduction to PYNQ framework </a:t>
            </a:r>
            <a:br>
              <a:rPr lang="en-GB" dirty="0">
                <a:solidFill>
                  <a:schemeClr val="bg1"/>
                </a:solidFill>
              </a:rPr>
            </a:br>
            <a:endParaRPr lang="en-GB" dirty="0">
              <a:solidFill>
                <a:schemeClr val="bg1"/>
              </a:solidFill>
            </a:endParaRPr>
          </a:p>
        </p:txBody>
      </p:sp>
      <p:sp>
        <p:nvSpPr>
          <p:cNvPr id="4" name="Slide Number Placeholder 3">
            <a:extLst>
              <a:ext uri="{FF2B5EF4-FFF2-40B4-BE49-F238E27FC236}">
                <a16:creationId xmlns:a16="http://schemas.microsoft.com/office/drawing/2014/main" id="{51EC4718-6C44-4190-85AD-891C0C802427}"/>
              </a:ext>
            </a:extLst>
          </p:cNvPr>
          <p:cNvSpPr>
            <a:spLocks noGrp="1"/>
          </p:cNvSpPr>
          <p:nvPr>
            <p:ph type="sldNum" sz="quarter" idx="4294967295"/>
          </p:nvPr>
        </p:nvSpPr>
        <p:spPr>
          <a:xfrm>
            <a:off x="9448800" y="6356350"/>
            <a:ext cx="2743200" cy="365125"/>
          </a:xfrm>
        </p:spPr>
        <p:txBody>
          <a:bodyPr/>
          <a:lstStyle/>
          <a:p>
            <a:fld id="{A107BBF5-AD54-425D-84C9-A11575229E1A}" type="slidenum">
              <a:rPr lang="en-US" smtClean="0"/>
              <a:t>32</a:t>
            </a:fld>
            <a:endParaRPr lang="en-US"/>
          </a:p>
        </p:txBody>
      </p:sp>
    </p:spTree>
    <p:extLst>
      <p:ext uri="{BB962C8B-B14F-4D97-AF65-F5344CB8AC3E}">
        <p14:creationId xmlns:p14="http://schemas.microsoft.com/office/powerpoint/2010/main" val="2473019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4A952-C554-48E7-AB44-D245D4AF81FC}"/>
              </a:ext>
            </a:extLst>
          </p:cNvPr>
          <p:cNvSpPr>
            <a:spLocks noGrp="1"/>
          </p:cNvSpPr>
          <p:nvPr>
            <p:ph type="title"/>
          </p:nvPr>
        </p:nvSpPr>
        <p:spPr/>
        <p:txBody>
          <a:bodyPr/>
          <a:lstStyle/>
          <a:p>
            <a:r>
              <a:rPr lang="en-GB"/>
              <a:t>What is PYNQ? </a:t>
            </a:r>
          </a:p>
        </p:txBody>
      </p:sp>
      <p:sp>
        <p:nvSpPr>
          <p:cNvPr id="3" name="Content Placeholder 2">
            <a:extLst>
              <a:ext uri="{FF2B5EF4-FFF2-40B4-BE49-F238E27FC236}">
                <a16:creationId xmlns:a16="http://schemas.microsoft.com/office/drawing/2014/main" id="{56E302D6-9C07-4510-B562-10D005262F60}"/>
              </a:ext>
            </a:extLst>
          </p:cNvPr>
          <p:cNvSpPr>
            <a:spLocks noGrp="1"/>
          </p:cNvSpPr>
          <p:nvPr>
            <p:ph idx="1"/>
          </p:nvPr>
        </p:nvSpPr>
        <p:spPr/>
        <p:txBody>
          <a:bodyPr/>
          <a:lstStyle/>
          <a:p>
            <a:r>
              <a:rPr lang="en-GB"/>
              <a:t>PYNQ is an open source project started by Xilinx, which fuses the productivity of Python with the acceleration provided by programmable logic within the Zynq / Zynq MPSoC</a:t>
            </a:r>
          </a:p>
          <a:p>
            <a:endParaRPr lang="en-GB"/>
          </a:p>
          <a:p>
            <a:r>
              <a:rPr lang="en-GB"/>
              <a:t>Hosted at PYNQ.io</a:t>
            </a:r>
          </a:p>
        </p:txBody>
      </p:sp>
      <p:sp>
        <p:nvSpPr>
          <p:cNvPr id="4" name="Slide Number Placeholder 3">
            <a:extLst>
              <a:ext uri="{FF2B5EF4-FFF2-40B4-BE49-F238E27FC236}">
                <a16:creationId xmlns:a16="http://schemas.microsoft.com/office/drawing/2014/main" id="{C7C34DF6-B963-49F8-BF32-289022711836}"/>
              </a:ext>
            </a:extLst>
          </p:cNvPr>
          <p:cNvSpPr>
            <a:spLocks noGrp="1"/>
          </p:cNvSpPr>
          <p:nvPr>
            <p:ph type="sldNum" sz="quarter" idx="4"/>
          </p:nvPr>
        </p:nvSpPr>
        <p:spPr/>
        <p:txBody>
          <a:bodyPr/>
          <a:lstStyle/>
          <a:p>
            <a:fld id="{A107BBF5-AD54-425D-84C9-A11575229E1A}" type="slidenum">
              <a:rPr lang="en-US" smtClean="0"/>
              <a:t>33</a:t>
            </a:fld>
            <a:endParaRPr lang="en-US"/>
          </a:p>
        </p:txBody>
      </p:sp>
      <p:pic>
        <p:nvPicPr>
          <p:cNvPr id="1026" name="Picture 2" descr="Most popular programming languages (📷: IEEE Spectrum)">
            <a:extLst>
              <a:ext uri="{FF2B5EF4-FFF2-40B4-BE49-F238E27FC236}">
                <a16:creationId xmlns:a16="http://schemas.microsoft.com/office/drawing/2014/main" id="{E65CF2E1-D56A-460F-842C-0D19FEF6D0A1}"/>
              </a:ext>
            </a:extLst>
          </p:cNvPr>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bwMode="auto">
          <a:xfrm>
            <a:off x="6096000" y="2776239"/>
            <a:ext cx="5181600" cy="3167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29859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A487B-EFB2-43E7-9FDA-4160E0C6E556}"/>
              </a:ext>
            </a:extLst>
          </p:cNvPr>
          <p:cNvSpPr>
            <a:spLocks noGrp="1"/>
          </p:cNvSpPr>
          <p:nvPr>
            <p:ph type="title"/>
          </p:nvPr>
        </p:nvSpPr>
        <p:spPr/>
        <p:txBody>
          <a:bodyPr/>
          <a:lstStyle/>
          <a:p>
            <a:r>
              <a:rPr lang="en-GB"/>
              <a:t>Why should I learn PYNQ ? </a:t>
            </a:r>
          </a:p>
        </p:txBody>
      </p:sp>
      <p:sp>
        <p:nvSpPr>
          <p:cNvPr id="3" name="Content Placeholder 2">
            <a:extLst>
              <a:ext uri="{FF2B5EF4-FFF2-40B4-BE49-F238E27FC236}">
                <a16:creationId xmlns:a16="http://schemas.microsoft.com/office/drawing/2014/main" id="{8BF53BBE-38CA-4677-9586-E2E738CC104D}"/>
              </a:ext>
            </a:extLst>
          </p:cNvPr>
          <p:cNvSpPr>
            <a:spLocks noGrp="1"/>
          </p:cNvSpPr>
          <p:nvPr>
            <p:ph idx="1"/>
          </p:nvPr>
        </p:nvSpPr>
        <p:spPr/>
        <p:txBody>
          <a:bodyPr>
            <a:normAutofit lnSpcReduction="10000"/>
          </a:bodyPr>
          <a:lstStyle/>
          <a:p>
            <a:r>
              <a:rPr lang="en-GB"/>
              <a:t>Tight coupling of processing system (PS) and programmable logic (PL) in the Zynq / Zynq MPSoC creates a system which is </a:t>
            </a:r>
          </a:p>
          <a:p>
            <a:pPr lvl="1"/>
            <a:endParaRPr lang="en-GB"/>
          </a:p>
          <a:p>
            <a:pPr lvl="1"/>
            <a:r>
              <a:rPr lang="en-GB"/>
              <a:t>Responsive – Leverage the parallel processing capability provided by the PL</a:t>
            </a:r>
          </a:p>
          <a:p>
            <a:pPr lvl="1"/>
            <a:endParaRPr lang="en-GB"/>
          </a:p>
          <a:p>
            <a:pPr lvl="1"/>
            <a:r>
              <a:rPr lang="en-GB"/>
              <a:t>Deterministic – Creates processing pipeline competing for fewer shared resources</a:t>
            </a:r>
          </a:p>
          <a:p>
            <a:pPr lvl="1"/>
            <a:endParaRPr lang="en-GB"/>
          </a:p>
          <a:p>
            <a:pPr lvl="1"/>
            <a:r>
              <a:rPr lang="en-GB"/>
              <a:t>Power Efficient – Less off chip transactions to or from DDR memory, dedicated hardware implementation is more efficient than </a:t>
            </a:r>
          </a:p>
          <a:p>
            <a:pPr lvl="1"/>
            <a:endParaRPr lang="en-GB"/>
          </a:p>
          <a:p>
            <a:r>
              <a:rPr lang="en-GB" b="1"/>
              <a:t>PYNQ frees Python programmers from the sequential software world and opens up the acceleration of programmable logic without the need to be a digital designer.  </a:t>
            </a:r>
          </a:p>
          <a:p>
            <a:pPr lvl="1"/>
            <a:endParaRPr lang="en-GB"/>
          </a:p>
          <a:p>
            <a:pPr lvl="1"/>
            <a:endParaRPr lang="en-GB"/>
          </a:p>
        </p:txBody>
      </p:sp>
      <p:sp>
        <p:nvSpPr>
          <p:cNvPr id="5" name="Slide Number Placeholder 4">
            <a:extLst>
              <a:ext uri="{FF2B5EF4-FFF2-40B4-BE49-F238E27FC236}">
                <a16:creationId xmlns:a16="http://schemas.microsoft.com/office/drawing/2014/main" id="{FAFF8232-D449-49D9-AF2D-D504E9738AF2}"/>
              </a:ext>
            </a:extLst>
          </p:cNvPr>
          <p:cNvSpPr>
            <a:spLocks noGrp="1"/>
          </p:cNvSpPr>
          <p:nvPr>
            <p:ph type="sldNum" sz="quarter" idx="4294967295"/>
          </p:nvPr>
        </p:nvSpPr>
        <p:spPr>
          <a:xfrm>
            <a:off x="0" y="6372225"/>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A107BBF5-AD54-425D-84C9-A11575229E1A}" type="slidenum">
              <a:rPr lang="en-US" smtClean="0"/>
              <a:pPr/>
              <a:t>34</a:t>
            </a:fld>
            <a:endParaRPr lang="en-US"/>
          </a:p>
        </p:txBody>
      </p:sp>
    </p:spTree>
    <p:extLst>
      <p:ext uri="{BB962C8B-B14F-4D97-AF65-F5344CB8AC3E}">
        <p14:creationId xmlns:p14="http://schemas.microsoft.com/office/powerpoint/2010/main" val="38388149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86857-08F9-4166-9331-5122155A91E7}"/>
              </a:ext>
            </a:extLst>
          </p:cNvPr>
          <p:cNvSpPr>
            <a:spLocks noGrp="1"/>
          </p:cNvSpPr>
          <p:nvPr>
            <p:ph type="title"/>
          </p:nvPr>
        </p:nvSpPr>
        <p:spPr/>
        <p:txBody>
          <a:bodyPr/>
          <a:lstStyle/>
          <a:p>
            <a:r>
              <a:rPr lang="en-GB"/>
              <a:t>Why should I learn PYNQ ?</a:t>
            </a:r>
          </a:p>
        </p:txBody>
      </p:sp>
      <p:sp>
        <p:nvSpPr>
          <p:cNvPr id="3" name="Content Placeholder 2">
            <a:extLst>
              <a:ext uri="{FF2B5EF4-FFF2-40B4-BE49-F238E27FC236}">
                <a16:creationId xmlns:a16="http://schemas.microsoft.com/office/drawing/2014/main" id="{68DA1CD0-6036-4EBC-9019-1693283F7888}"/>
              </a:ext>
            </a:extLst>
          </p:cNvPr>
          <p:cNvSpPr>
            <a:spLocks noGrp="1"/>
          </p:cNvSpPr>
          <p:nvPr>
            <p:ph idx="1"/>
          </p:nvPr>
        </p:nvSpPr>
        <p:spPr/>
        <p:txBody>
          <a:bodyPr/>
          <a:lstStyle/>
          <a:p>
            <a:r>
              <a:rPr lang="en-GB"/>
              <a:t>Simple example of PYNQ in a image processing application</a:t>
            </a:r>
          </a:p>
          <a:p>
            <a:pPr lvl="1"/>
            <a:r>
              <a:rPr lang="en-GB"/>
              <a:t>Image Filtering </a:t>
            </a:r>
          </a:p>
          <a:p>
            <a:pPr lvl="2"/>
            <a:r>
              <a:rPr lang="en-GB"/>
              <a:t>SW &lt; 20 Frames per Second</a:t>
            </a:r>
          </a:p>
          <a:p>
            <a:pPr lvl="2"/>
            <a:r>
              <a:rPr lang="en-GB"/>
              <a:t>HW &gt; 60 Frames per Second </a:t>
            </a:r>
          </a:p>
          <a:p>
            <a:pPr lvl="1"/>
            <a:endParaRPr lang="en-GB"/>
          </a:p>
          <a:p>
            <a:pPr lvl="1"/>
            <a:r>
              <a:rPr lang="en-GB"/>
              <a:t>Optical Flow </a:t>
            </a:r>
          </a:p>
          <a:p>
            <a:pPr lvl="2"/>
            <a:r>
              <a:rPr lang="en-GB"/>
              <a:t>SW &lt; 1 Frame per Second </a:t>
            </a:r>
          </a:p>
          <a:p>
            <a:pPr lvl="2"/>
            <a:r>
              <a:rPr lang="en-GB"/>
              <a:t>HW &gt; 120 Frames per Second</a:t>
            </a:r>
          </a:p>
          <a:p>
            <a:pPr lvl="1"/>
            <a:endParaRPr lang="en-GB"/>
          </a:p>
          <a:p>
            <a:endParaRPr lang="en-GB"/>
          </a:p>
        </p:txBody>
      </p:sp>
      <p:sp>
        <p:nvSpPr>
          <p:cNvPr id="5" name="Slide Number Placeholder 4">
            <a:extLst>
              <a:ext uri="{FF2B5EF4-FFF2-40B4-BE49-F238E27FC236}">
                <a16:creationId xmlns:a16="http://schemas.microsoft.com/office/drawing/2014/main" id="{7B441E37-E93D-4EDA-87CD-2C435FC049DB}"/>
              </a:ext>
            </a:extLst>
          </p:cNvPr>
          <p:cNvSpPr>
            <a:spLocks noGrp="1"/>
          </p:cNvSpPr>
          <p:nvPr>
            <p:ph type="sldNum" sz="quarter" idx="4"/>
          </p:nvPr>
        </p:nvSpPr>
        <p:spPr/>
        <p:txBody>
          <a:bodyPr/>
          <a:lstStyle/>
          <a:p>
            <a:fld id="{A107BBF5-AD54-425D-84C9-A11575229E1A}" type="slidenum">
              <a:rPr lang="en-US" smtClean="0"/>
              <a:t>35</a:t>
            </a:fld>
            <a:endParaRPr lang="en-US"/>
          </a:p>
        </p:txBody>
      </p:sp>
      <p:pic>
        <p:nvPicPr>
          <p:cNvPr id="6" name="Picture 2">
            <a:extLst>
              <a:ext uri="{FF2B5EF4-FFF2-40B4-BE49-F238E27FC236}">
                <a16:creationId xmlns:a16="http://schemas.microsoft.com/office/drawing/2014/main" id="{982E641B-65A6-4ADF-A40A-612B93FE8926}"/>
              </a:ext>
            </a:extLst>
          </p:cNvPr>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bwMode="auto">
          <a:xfrm>
            <a:off x="6096000" y="2724866"/>
            <a:ext cx="5956300" cy="175577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27D890FB-8E5B-4FDD-81A6-BFEC22628C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3814" y="4814219"/>
            <a:ext cx="6003468" cy="10291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32723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pic>
        <p:nvPicPr>
          <p:cNvPr id="863" name="Google Shape;863;p91"/>
          <p:cNvPicPr preferRelativeResize="0"/>
          <p:nvPr/>
        </p:nvPicPr>
        <p:blipFill>
          <a:blip r:embed="rId3">
            <a:alphaModFix/>
          </a:blip>
          <a:stretch>
            <a:fillRect/>
          </a:stretch>
        </p:blipFill>
        <p:spPr>
          <a:xfrm>
            <a:off x="838200" y="1269898"/>
            <a:ext cx="10858167" cy="5325535"/>
          </a:xfrm>
          <a:prstGeom prst="rect">
            <a:avLst/>
          </a:prstGeom>
          <a:noFill/>
          <a:ln>
            <a:noFill/>
          </a:ln>
        </p:spPr>
      </p:pic>
      <p:sp>
        <p:nvSpPr>
          <p:cNvPr id="862" name="Google Shape;862;p91"/>
          <p:cNvSpPr txBox="1">
            <a:spLocks noGrp="1"/>
          </p:cNvSpPr>
          <p:nvPr>
            <p:ph type="title"/>
          </p:nvPr>
        </p:nvSpPr>
        <p:spPr>
          <a:prstGeom prst="rect">
            <a:avLst/>
          </a:prstGeom>
        </p:spPr>
        <p:txBody>
          <a:bodyPr spcFirstLastPara="1" vert="horz" wrap="square" lIns="0" tIns="0" rIns="0" bIns="0" rtlCol="0" anchor="t" anchorCtr="0">
            <a:noAutofit/>
          </a:bodyPr>
          <a:lstStyle/>
          <a:p>
            <a:pPr>
              <a:spcBef>
                <a:spcPts val="0"/>
              </a:spcBef>
            </a:pPr>
            <a:r>
              <a:rPr lang="en" dirty="0"/>
              <a:t>PYNQ Framework: </a:t>
            </a:r>
            <a:r>
              <a:rPr lang="en" sz="3467" dirty="0"/>
              <a:t>interfacing Python with</a:t>
            </a:r>
            <a:br>
              <a:rPr lang="en" sz="3467" dirty="0"/>
            </a:br>
            <a:r>
              <a:rPr lang="en" sz="3467" dirty="0"/>
              <a:t>Xilinx SoC</a:t>
            </a:r>
            <a:endParaRPr sz="3467"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63"/>
                                        </p:tgtEl>
                                        <p:attrNameLst>
                                          <p:attrName>style.visibility</p:attrName>
                                        </p:attrNameLst>
                                      </p:cBhvr>
                                      <p:to>
                                        <p:strVal val="visible"/>
                                      </p:to>
                                    </p:set>
                                    <p:animEffect transition="in" filter="fade">
                                      <p:cBhvr>
                                        <p:cTn id="7" dur="1000"/>
                                        <p:tgtEl>
                                          <p:spTgt spid="8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72919-A795-4D77-BAE3-B110613B42A1}"/>
              </a:ext>
            </a:extLst>
          </p:cNvPr>
          <p:cNvSpPr>
            <a:spLocks noGrp="1"/>
          </p:cNvSpPr>
          <p:nvPr>
            <p:ph type="title"/>
          </p:nvPr>
        </p:nvSpPr>
        <p:spPr/>
        <p:txBody>
          <a:bodyPr/>
          <a:lstStyle/>
          <a:p>
            <a:r>
              <a:rPr lang="en-GB"/>
              <a:t>PYNQ Components </a:t>
            </a:r>
          </a:p>
        </p:txBody>
      </p:sp>
      <p:sp>
        <p:nvSpPr>
          <p:cNvPr id="3" name="Content Placeholder 2">
            <a:extLst>
              <a:ext uri="{FF2B5EF4-FFF2-40B4-BE49-F238E27FC236}">
                <a16:creationId xmlns:a16="http://schemas.microsoft.com/office/drawing/2014/main" id="{C878CED9-B743-4BDC-AB77-6691C135DDB9}"/>
              </a:ext>
            </a:extLst>
          </p:cNvPr>
          <p:cNvSpPr>
            <a:spLocks noGrp="1"/>
          </p:cNvSpPr>
          <p:nvPr>
            <p:ph idx="1"/>
          </p:nvPr>
        </p:nvSpPr>
        <p:spPr/>
        <p:txBody>
          <a:bodyPr/>
          <a:lstStyle/>
          <a:p>
            <a:r>
              <a:rPr lang="en-GB"/>
              <a:t>To achieve performance PYNQ is comprised of </a:t>
            </a:r>
          </a:p>
          <a:p>
            <a:pPr lvl="1"/>
            <a:r>
              <a:rPr lang="en-GB"/>
              <a:t>Jupyter Notebooks</a:t>
            </a:r>
          </a:p>
          <a:p>
            <a:pPr lvl="1"/>
            <a:r>
              <a:rPr lang="en-GB"/>
              <a:t>PYNQ Package </a:t>
            </a:r>
          </a:p>
          <a:p>
            <a:pPr lvl="1"/>
            <a:r>
              <a:rPr lang="en-GB"/>
              <a:t>PYNQ Libs</a:t>
            </a:r>
          </a:p>
          <a:p>
            <a:pPr lvl="1"/>
            <a:r>
              <a:rPr lang="en-GB"/>
              <a:t>PYNQ Classes</a:t>
            </a:r>
          </a:p>
          <a:p>
            <a:pPr lvl="1"/>
            <a:r>
              <a:rPr lang="en-GB"/>
              <a:t>PYNQ IP</a:t>
            </a:r>
          </a:p>
          <a:p>
            <a:pPr lvl="1"/>
            <a:r>
              <a:rPr lang="en-GB"/>
              <a:t>PYNQ Overlays </a:t>
            </a:r>
          </a:p>
          <a:p>
            <a:pPr lvl="1"/>
            <a:endParaRPr lang="en-GB"/>
          </a:p>
        </p:txBody>
      </p:sp>
      <p:sp>
        <p:nvSpPr>
          <p:cNvPr id="5" name="Slide Number Placeholder 4">
            <a:extLst>
              <a:ext uri="{FF2B5EF4-FFF2-40B4-BE49-F238E27FC236}">
                <a16:creationId xmlns:a16="http://schemas.microsoft.com/office/drawing/2014/main" id="{B15274CA-CA8B-428E-9002-F8DBC8E93316}"/>
              </a:ext>
            </a:extLst>
          </p:cNvPr>
          <p:cNvSpPr>
            <a:spLocks noGrp="1"/>
          </p:cNvSpPr>
          <p:nvPr>
            <p:ph type="sldNum" sz="quarter" idx="4"/>
          </p:nvPr>
        </p:nvSpPr>
        <p:spPr/>
        <p:txBody>
          <a:bodyPr/>
          <a:lstStyle/>
          <a:p>
            <a:fld id="{A107BBF5-AD54-425D-84C9-A11575229E1A}" type="slidenum">
              <a:rPr lang="en-US" smtClean="0"/>
              <a:t>37</a:t>
            </a:fld>
            <a:endParaRPr lang="en-US"/>
          </a:p>
        </p:txBody>
      </p:sp>
      <p:pic>
        <p:nvPicPr>
          <p:cNvPr id="6" name="Content Placeholder 5">
            <a:extLst>
              <a:ext uri="{FF2B5EF4-FFF2-40B4-BE49-F238E27FC236}">
                <a16:creationId xmlns:a16="http://schemas.microsoft.com/office/drawing/2014/main" id="{B19AE98B-DA20-4A79-BAE1-9AF9AAD620AF}"/>
              </a:ext>
            </a:extLst>
          </p:cNvPr>
          <p:cNvPicPr>
            <a:picLocks noGrp="1" noChangeAspect="1"/>
          </p:cNvPicPr>
          <p:nvPr>
            <p:ph sz="half" idx="4294967295"/>
          </p:nvPr>
        </p:nvPicPr>
        <p:blipFill>
          <a:blip r:embed="rId2"/>
          <a:stretch>
            <a:fillRect/>
          </a:stretch>
        </p:blipFill>
        <p:spPr>
          <a:xfrm>
            <a:off x="7010400" y="2787650"/>
            <a:ext cx="5181600" cy="2427288"/>
          </a:xfrm>
          <a:prstGeom prst="rect">
            <a:avLst/>
          </a:prstGeom>
        </p:spPr>
      </p:pic>
    </p:spTree>
    <p:extLst>
      <p:ext uri="{BB962C8B-B14F-4D97-AF65-F5344CB8AC3E}">
        <p14:creationId xmlns:p14="http://schemas.microsoft.com/office/powerpoint/2010/main" val="277682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CE7F78-A700-4D70-9505-4CFD4056270C}"/>
              </a:ext>
            </a:extLst>
          </p:cNvPr>
          <p:cNvSpPr>
            <a:spLocks noGrp="1"/>
          </p:cNvSpPr>
          <p:nvPr>
            <p:ph type="title"/>
          </p:nvPr>
        </p:nvSpPr>
        <p:spPr/>
        <p:txBody>
          <a:bodyPr/>
          <a:lstStyle/>
          <a:p>
            <a:r>
              <a:rPr lang="en-GB"/>
              <a:t>PYNQ Architecture </a:t>
            </a:r>
          </a:p>
        </p:txBody>
      </p:sp>
      <p:sp>
        <p:nvSpPr>
          <p:cNvPr id="6" name="Content Placeholder 5">
            <a:extLst>
              <a:ext uri="{FF2B5EF4-FFF2-40B4-BE49-F238E27FC236}">
                <a16:creationId xmlns:a16="http://schemas.microsoft.com/office/drawing/2014/main" id="{F131715D-8492-4136-AC71-441D5AA03776}"/>
              </a:ext>
            </a:extLst>
          </p:cNvPr>
          <p:cNvSpPr>
            <a:spLocks noGrp="1"/>
          </p:cNvSpPr>
          <p:nvPr>
            <p:ph idx="1"/>
          </p:nvPr>
        </p:nvSpPr>
        <p:spPr/>
        <p:txBody>
          <a:bodyPr/>
          <a:lstStyle/>
          <a:p>
            <a:r>
              <a:rPr lang="en-GB"/>
              <a:t>Pynq is built upon Xilinx Petalinux flow</a:t>
            </a:r>
          </a:p>
          <a:p>
            <a:endParaRPr lang="en-GB"/>
          </a:p>
          <a:p>
            <a:r>
              <a:rPr lang="en-GB"/>
              <a:t>Standard way to create PYNQ for a custom board is via petalinux BSP as we will see </a:t>
            </a:r>
          </a:p>
          <a:p>
            <a:endParaRPr lang="en-GB"/>
          </a:p>
          <a:p>
            <a:endParaRPr lang="en-GB"/>
          </a:p>
          <a:p>
            <a:endParaRPr lang="en-GB"/>
          </a:p>
        </p:txBody>
      </p:sp>
      <p:sp>
        <p:nvSpPr>
          <p:cNvPr id="4" name="Slide Number Placeholder 3">
            <a:extLst>
              <a:ext uri="{FF2B5EF4-FFF2-40B4-BE49-F238E27FC236}">
                <a16:creationId xmlns:a16="http://schemas.microsoft.com/office/drawing/2014/main" id="{A14FA772-D13D-4820-9724-2A5BE57060AD}"/>
              </a:ext>
            </a:extLst>
          </p:cNvPr>
          <p:cNvSpPr>
            <a:spLocks noGrp="1"/>
          </p:cNvSpPr>
          <p:nvPr>
            <p:ph type="sldNum" sz="quarter" idx="4"/>
          </p:nvPr>
        </p:nvSpPr>
        <p:spPr/>
        <p:txBody>
          <a:bodyPr/>
          <a:lstStyle/>
          <a:p>
            <a:fld id="{A107BBF5-AD54-425D-84C9-A11575229E1A}" type="slidenum">
              <a:rPr lang="en-US" smtClean="0"/>
              <a:t>38</a:t>
            </a:fld>
            <a:endParaRPr lang="en-US"/>
          </a:p>
        </p:txBody>
      </p:sp>
      <p:pic>
        <p:nvPicPr>
          <p:cNvPr id="2050" name="Picture 2" descr="PYNQ framework stack">
            <a:extLst>
              <a:ext uri="{FF2B5EF4-FFF2-40B4-BE49-F238E27FC236}">
                <a16:creationId xmlns:a16="http://schemas.microsoft.com/office/drawing/2014/main" id="{C0027C34-1FE7-48DB-8587-8E4A557DB109}"/>
              </a:ext>
            </a:extLst>
          </p:cNvPr>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bwMode="auto">
          <a:xfrm>
            <a:off x="6507163" y="1630363"/>
            <a:ext cx="5684837" cy="4283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58688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1F193-18EF-40C6-A2A8-CD6E05F4D604}"/>
              </a:ext>
            </a:extLst>
          </p:cNvPr>
          <p:cNvSpPr>
            <a:spLocks noGrp="1"/>
          </p:cNvSpPr>
          <p:nvPr>
            <p:ph type="title"/>
          </p:nvPr>
        </p:nvSpPr>
        <p:spPr/>
        <p:txBody>
          <a:bodyPr/>
          <a:lstStyle/>
          <a:p>
            <a:r>
              <a:rPr lang="en-GB"/>
              <a:t>Working with the PL</a:t>
            </a:r>
          </a:p>
        </p:txBody>
      </p:sp>
      <p:sp>
        <p:nvSpPr>
          <p:cNvPr id="3" name="Content Placeholder 2">
            <a:extLst>
              <a:ext uri="{FF2B5EF4-FFF2-40B4-BE49-F238E27FC236}">
                <a16:creationId xmlns:a16="http://schemas.microsoft.com/office/drawing/2014/main" id="{82387390-C190-41F0-8A74-AD029606E5C2}"/>
              </a:ext>
            </a:extLst>
          </p:cNvPr>
          <p:cNvSpPr>
            <a:spLocks noGrp="1"/>
          </p:cNvSpPr>
          <p:nvPr>
            <p:ph idx="1"/>
          </p:nvPr>
        </p:nvSpPr>
        <p:spPr>
          <a:xfrm>
            <a:off x="838200" y="1825625"/>
            <a:ext cx="5257800" cy="4351338"/>
          </a:xfrm>
        </p:spPr>
        <p:txBody>
          <a:bodyPr>
            <a:noAutofit/>
          </a:bodyPr>
          <a:lstStyle/>
          <a:p>
            <a:pPr marL="514350" indent="-514350">
              <a:buFont typeface="+mj-lt"/>
              <a:buAutoNum type="arabicPeriod"/>
            </a:pPr>
            <a:r>
              <a:rPr lang="en-GB" sz="1400" dirty="0"/>
              <a:t>Bitstream — This configures the programmable logic for the desired application. In the PYNQ framework, the </a:t>
            </a:r>
            <a:r>
              <a:rPr lang="en-GB" sz="1400" b="1" dirty="0" err="1"/>
              <a:t>xdevcfg</a:t>
            </a:r>
            <a:r>
              <a:rPr lang="en-GB" sz="1400" dirty="0"/>
              <a:t> driver is used.</a:t>
            </a:r>
          </a:p>
          <a:p>
            <a:pPr marL="514350" indent="-514350">
              <a:buFont typeface="+mj-lt"/>
              <a:buAutoNum type="arabicPeriod"/>
            </a:pPr>
            <a:r>
              <a:rPr lang="en-GB" sz="1400" dirty="0"/>
              <a:t>GPIO — This provides simple IO in both directions. In the PYNQ framework, this is supported by the </a:t>
            </a:r>
            <a:r>
              <a:rPr lang="en-GB" sz="1400" b="1" dirty="0" err="1"/>
              <a:t>sysgpio</a:t>
            </a:r>
            <a:r>
              <a:rPr lang="en-GB" sz="1400" dirty="0"/>
              <a:t> driver.</a:t>
            </a:r>
          </a:p>
          <a:p>
            <a:pPr marL="514350" indent="-514350">
              <a:buFont typeface="+mj-lt"/>
              <a:buAutoNum type="arabicPeriod"/>
            </a:pPr>
            <a:r>
              <a:rPr lang="en-GB" sz="1400" dirty="0"/>
              <a:t>Interrupts — Support interrupt generation from the programmable logic to the processing system. In the PYNQ framework, this is supported by the </a:t>
            </a:r>
            <a:r>
              <a:rPr lang="en-GB" sz="1400" b="1" dirty="0" err="1"/>
              <a:t>Userspace</a:t>
            </a:r>
            <a:r>
              <a:rPr lang="en-GB" sz="1400" b="1" dirty="0"/>
              <a:t> IO </a:t>
            </a:r>
            <a:r>
              <a:rPr lang="en-GB" sz="1400" dirty="0"/>
              <a:t>driver.</a:t>
            </a:r>
          </a:p>
          <a:p>
            <a:pPr marL="514350" indent="-514350">
              <a:buFont typeface="+mj-lt"/>
              <a:buAutoNum type="arabicPeriod"/>
            </a:pPr>
            <a:r>
              <a:rPr lang="en-GB" sz="1400" dirty="0"/>
              <a:t>Master AXI Interfaces — These are used to transfer data between the PS to the PL when the PS is the initiator of the transaction. The PYNQ framework uses </a:t>
            </a:r>
            <a:r>
              <a:rPr lang="en-GB" sz="1400" b="1" dirty="0" err="1"/>
              <a:t>devmem</a:t>
            </a:r>
            <a:r>
              <a:rPr lang="en-GB" sz="1400" dirty="0"/>
              <a:t> when employing master AXI interface.</a:t>
            </a:r>
          </a:p>
          <a:p>
            <a:pPr marL="514350" indent="-514350">
              <a:buFont typeface="+mj-lt"/>
              <a:buAutoNum type="arabicPeriod"/>
            </a:pPr>
            <a:r>
              <a:rPr lang="en-GB" sz="1400" dirty="0"/>
              <a:t>Slave AXI Interfaces — These are used to transfer data between the PS and PL when the PL is the initiator of the transaction. The PYNQ framework uses </a:t>
            </a:r>
            <a:r>
              <a:rPr lang="en-GB" sz="1400" b="1" dirty="0" err="1"/>
              <a:t>xlnk</a:t>
            </a:r>
            <a:r>
              <a:rPr lang="en-GB" sz="1400" dirty="0"/>
              <a:t> to enable these transfers.</a:t>
            </a:r>
          </a:p>
        </p:txBody>
      </p:sp>
      <p:sp>
        <p:nvSpPr>
          <p:cNvPr id="5" name="Slide Number Placeholder 4">
            <a:extLst>
              <a:ext uri="{FF2B5EF4-FFF2-40B4-BE49-F238E27FC236}">
                <a16:creationId xmlns:a16="http://schemas.microsoft.com/office/drawing/2014/main" id="{3A6FBB18-E537-4A7F-98EA-0C5DD7D947C7}"/>
              </a:ext>
            </a:extLst>
          </p:cNvPr>
          <p:cNvSpPr>
            <a:spLocks noGrp="1"/>
          </p:cNvSpPr>
          <p:nvPr>
            <p:ph type="sldNum" sz="quarter" idx="4"/>
          </p:nvPr>
        </p:nvSpPr>
        <p:spPr/>
        <p:txBody>
          <a:bodyPr/>
          <a:lstStyle/>
          <a:p>
            <a:fld id="{A107BBF5-AD54-425D-84C9-A11575229E1A}" type="slidenum">
              <a:rPr lang="en-US" smtClean="0"/>
              <a:t>39</a:t>
            </a:fld>
            <a:endParaRPr lang="en-US"/>
          </a:p>
        </p:txBody>
      </p:sp>
      <p:pic>
        <p:nvPicPr>
          <p:cNvPr id="3074" name="Picture 2" descr="Interfacing between the PS and the PL in the PYNQ framework">
            <a:extLst>
              <a:ext uri="{FF2B5EF4-FFF2-40B4-BE49-F238E27FC236}">
                <a16:creationId xmlns:a16="http://schemas.microsoft.com/office/drawing/2014/main" id="{029E5FB3-42D3-4266-B2DE-178D609AAC0F}"/>
              </a:ext>
            </a:extLst>
          </p:cNvPr>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bwMode="auto">
          <a:xfrm>
            <a:off x="6096000" y="1963103"/>
            <a:ext cx="5902325" cy="3506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23301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0049C-0E56-440D-92F7-DA54B82A0F06}"/>
              </a:ext>
            </a:extLst>
          </p:cNvPr>
          <p:cNvSpPr>
            <a:spLocks noGrp="1"/>
          </p:cNvSpPr>
          <p:nvPr>
            <p:ph type="title"/>
          </p:nvPr>
        </p:nvSpPr>
        <p:spPr>
          <a:xfrm>
            <a:off x="838200" y="115249"/>
            <a:ext cx="10515600" cy="1325563"/>
          </a:xfrm>
        </p:spPr>
        <p:txBody>
          <a:bodyPr/>
          <a:lstStyle/>
          <a:p>
            <a:r>
              <a:rPr lang="en-US" dirty="0"/>
              <a:t>Example applications</a:t>
            </a:r>
            <a:endParaRPr lang="en-GB" dirty="0"/>
          </a:p>
        </p:txBody>
      </p:sp>
      <p:sp>
        <p:nvSpPr>
          <p:cNvPr id="4" name="Footer Placeholder 3">
            <a:extLst>
              <a:ext uri="{FF2B5EF4-FFF2-40B4-BE49-F238E27FC236}">
                <a16:creationId xmlns:a16="http://schemas.microsoft.com/office/drawing/2014/main" id="{E0DBA11B-A55E-4B3E-903E-4805AD0A40B9}"/>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6FC20530-CE0C-411C-B52E-41812019DA74}"/>
              </a:ext>
            </a:extLst>
          </p:cNvPr>
          <p:cNvSpPr>
            <a:spLocks noGrp="1"/>
          </p:cNvSpPr>
          <p:nvPr>
            <p:ph type="sldNum" sz="quarter" idx="4"/>
          </p:nvPr>
        </p:nvSpPr>
        <p:spPr/>
        <p:txBody>
          <a:bodyPr/>
          <a:lstStyle/>
          <a:p>
            <a:fld id="{F2CE8A50-B8D0-457B-A77C-B74D45AE23B6}" type="slidenum">
              <a:rPr lang="en-US" smtClean="0"/>
              <a:pPr/>
              <a:t>4</a:t>
            </a:fld>
            <a:endParaRPr lang="en-US" dirty="0"/>
          </a:p>
        </p:txBody>
      </p:sp>
      <p:pic>
        <p:nvPicPr>
          <p:cNvPr id="1026" name="Picture 2" descr="Snickerdoodle Powered, Cloak of Invisibility">
            <a:extLst>
              <a:ext uri="{FF2B5EF4-FFF2-40B4-BE49-F238E27FC236}">
                <a16:creationId xmlns:a16="http://schemas.microsoft.com/office/drawing/2014/main" id="{3B4048ED-BA9D-4358-904C-3EEED8DE96C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34083" y="1897285"/>
            <a:ext cx="2982869" cy="223715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3A0525F-9870-4EE0-BD8A-B6F9009BF7B8}"/>
              </a:ext>
            </a:extLst>
          </p:cNvPr>
          <p:cNvSpPr txBox="1"/>
          <p:nvPr/>
        </p:nvSpPr>
        <p:spPr>
          <a:xfrm>
            <a:off x="857647" y="1266045"/>
            <a:ext cx="3119970" cy="646331"/>
          </a:xfrm>
          <a:prstGeom prst="rect">
            <a:avLst/>
          </a:prstGeom>
          <a:noFill/>
        </p:spPr>
        <p:txBody>
          <a:bodyPr wrap="square" rtlCol="0">
            <a:spAutoFit/>
          </a:bodyPr>
          <a:lstStyle/>
          <a:p>
            <a:r>
              <a:rPr lang="en-US" dirty="0"/>
              <a:t>Background Removal &amp; Substitution </a:t>
            </a:r>
            <a:endParaRPr lang="en-GB" dirty="0"/>
          </a:p>
        </p:txBody>
      </p:sp>
      <p:pic>
        <p:nvPicPr>
          <p:cNvPr id="1028" name="Picture 4" descr="Fun with Fractals">
            <a:extLst>
              <a:ext uri="{FF2B5EF4-FFF2-40B4-BE49-F238E27FC236}">
                <a16:creationId xmlns:a16="http://schemas.microsoft.com/office/drawing/2014/main" id="{36891EF8-D9AB-48DA-8F6C-82DB067E52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1423" y="1897285"/>
            <a:ext cx="2982868" cy="223715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B1EAAFC-5403-4420-8015-1EFCA6E1E31C}"/>
              </a:ext>
            </a:extLst>
          </p:cNvPr>
          <p:cNvSpPr txBox="1"/>
          <p:nvPr/>
        </p:nvSpPr>
        <p:spPr>
          <a:xfrm>
            <a:off x="6635100" y="1506022"/>
            <a:ext cx="1005403" cy="369332"/>
          </a:xfrm>
          <a:prstGeom prst="rect">
            <a:avLst/>
          </a:prstGeom>
          <a:noFill/>
        </p:spPr>
        <p:txBody>
          <a:bodyPr wrap="none" rtlCol="0">
            <a:spAutoFit/>
          </a:bodyPr>
          <a:lstStyle/>
          <a:p>
            <a:r>
              <a:rPr lang="en-US" dirty="0"/>
              <a:t>Fractals</a:t>
            </a:r>
            <a:endParaRPr lang="en-GB" dirty="0"/>
          </a:p>
        </p:txBody>
      </p:sp>
      <p:pic>
        <p:nvPicPr>
          <p:cNvPr id="1030" name="Picture 6" descr="Machine Learning at the Edge with Xilinx DNN Developer Kit">
            <a:extLst>
              <a:ext uri="{FF2B5EF4-FFF2-40B4-BE49-F238E27FC236}">
                <a16:creationId xmlns:a16="http://schemas.microsoft.com/office/drawing/2014/main" id="{C5B59A7C-06DD-4E41-90C3-4C8F074D83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28094" y="1897285"/>
            <a:ext cx="2982868" cy="2237151"/>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93C71702-7587-4599-8ED8-E67475D21784}"/>
              </a:ext>
            </a:extLst>
          </p:cNvPr>
          <p:cNvSpPr txBox="1"/>
          <p:nvPr/>
        </p:nvSpPr>
        <p:spPr>
          <a:xfrm>
            <a:off x="9835500" y="1486840"/>
            <a:ext cx="787395" cy="369332"/>
          </a:xfrm>
          <a:prstGeom prst="rect">
            <a:avLst/>
          </a:prstGeom>
          <a:noFill/>
        </p:spPr>
        <p:txBody>
          <a:bodyPr wrap="none" rtlCol="0">
            <a:spAutoFit/>
          </a:bodyPr>
          <a:lstStyle/>
          <a:p>
            <a:r>
              <a:rPr lang="en-US" dirty="0"/>
              <a:t>AI/ML</a:t>
            </a:r>
            <a:endParaRPr lang="en-GB" dirty="0"/>
          </a:p>
        </p:txBody>
      </p:sp>
      <p:pic>
        <p:nvPicPr>
          <p:cNvPr id="1032" name="Picture 8" descr="Co Simulation Sobel Result">
            <a:extLst>
              <a:ext uri="{FF2B5EF4-FFF2-40B4-BE49-F238E27FC236}">
                <a16:creationId xmlns:a16="http://schemas.microsoft.com/office/drawing/2014/main" id="{E7CD7FFE-6298-4EA9-AFC8-25801A12EAE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5400000">
            <a:off x="3200535" y="2654921"/>
            <a:ext cx="3457303" cy="1942032"/>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6EB85620-65D4-4D5F-929D-ECAEB766AAB0}"/>
              </a:ext>
            </a:extLst>
          </p:cNvPr>
          <p:cNvSpPr txBox="1"/>
          <p:nvPr/>
        </p:nvSpPr>
        <p:spPr>
          <a:xfrm>
            <a:off x="4057899" y="1492377"/>
            <a:ext cx="1762021" cy="369332"/>
          </a:xfrm>
          <a:prstGeom prst="rect">
            <a:avLst/>
          </a:prstGeom>
          <a:noFill/>
        </p:spPr>
        <p:txBody>
          <a:bodyPr wrap="none" rtlCol="0">
            <a:spAutoFit/>
          </a:bodyPr>
          <a:lstStyle/>
          <a:p>
            <a:r>
              <a:rPr lang="en-US" dirty="0"/>
              <a:t>Edge Detection</a:t>
            </a:r>
            <a:endParaRPr lang="en-GB" dirty="0"/>
          </a:p>
        </p:txBody>
      </p:sp>
      <p:pic>
        <p:nvPicPr>
          <p:cNvPr id="1034" name="Picture 10" descr="Octave Plot of the SineWave ">
            <a:extLst>
              <a:ext uri="{FF2B5EF4-FFF2-40B4-BE49-F238E27FC236}">
                <a16:creationId xmlns:a16="http://schemas.microsoft.com/office/drawing/2014/main" id="{9D846BF4-101C-431B-9910-BAFF32535D4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62979" y="4755451"/>
            <a:ext cx="4972594" cy="161220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A65E2A72-8B57-424E-AFF5-47772C4A7E73}"/>
              </a:ext>
            </a:extLst>
          </p:cNvPr>
          <p:cNvSpPr txBox="1"/>
          <p:nvPr/>
        </p:nvSpPr>
        <p:spPr>
          <a:xfrm>
            <a:off x="7876568" y="4406243"/>
            <a:ext cx="2095445" cy="369332"/>
          </a:xfrm>
          <a:prstGeom prst="rect">
            <a:avLst/>
          </a:prstGeom>
          <a:noFill/>
        </p:spPr>
        <p:txBody>
          <a:bodyPr wrap="none" rtlCol="0">
            <a:spAutoFit/>
          </a:bodyPr>
          <a:lstStyle/>
          <a:p>
            <a:r>
              <a:rPr lang="en-US" dirty="0"/>
              <a:t>Signal Processing </a:t>
            </a:r>
            <a:endParaRPr lang="en-GB" dirty="0"/>
          </a:p>
        </p:txBody>
      </p:sp>
    </p:spTree>
    <p:extLst>
      <p:ext uri="{BB962C8B-B14F-4D97-AF65-F5344CB8AC3E}">
        <p14:creationId xmlns:p14="http://schemas.microsoft.com/office/powerpoint/2010/main" val="30696365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A191F-37E1-4088-A2C5-BFFFC708D9A2}"/>
              </a:ext>
            </a:extLst>
          </p:cNvPr>
          <p:cNvSpPr>
            <a:spLocks noGrp="1"/>
          </p:cNvSpPr>
          <p:nvPr>
            <p:ph type="title"/>
          </p:nvPr>
        </p:nvSpPr>
        <p:spPr/>
        <p:txBody>
          <a:bodyPr/>
          <a:lstStyle/>
          <a:p>
            <a:r>
              <a:rPr lang="en-GB"/>
              <a:t>Available PYNQ boards</a:t>
            </a:r>
          </a:p>
        </p:txBody>
      </p:sp>
      <p:sp>
        <p:nvSpPr>
          <p:cNvPr id="3" name="Content Placeholder 2">
            <a:extLst>
              <a:ext uri="{FF2B5EF4-FFF2-40B4-BE49-F238E27FC236}">
                <a16:creationId xmlns:a16="http://schemas.microsoft.com/office/drawing/2014/main" id="{7AD7AB57-A1B1-4DCF-9ABA-40418A1094F6}"/>
              </a:ext>
            </a:extLst>
          </p:cNvPr>
          <p:cNvSpPr>
            <a:spLocks noGrp="1"/>
          </p:cNvSpPr>
          <p:nvPr>
            <p:ph idx="1"/>
          </p:nvPr>
        </p:nvSpPr>
        <p:spPr/>
        <p:txBody>
          <a:bodyPr>
            <a:normAutofit/>
          </a:bodyPr>
          <a:lstStyle/>
          <a:p>
            <a:r>
              <a:rPr lang="en-GB" dirty="0"/>
              <a:t>Several PYNQ builds for existing boards:</a:t>
            </a:r>
          </a:p>
          <a:p>
            <a:pPr lvl="1"/>
            <a:r>
              <a:rPr lang="en-GB" dirty="0"/>
              <a:t>Pynq Z1 — </a:t>
            </a:r>
            <a:r>
              <a:rPr lang="en-GB" sz="2000" dirty="0"/>
              <a:t>Zynq SoC 7020 &amp; Arty Z7-20</a:t>
            </a:r>
            <a:endParaRPr lang="en-GB" dirty="0"/>
          </a:p>
          <a:p>
            <a:pPr lvl="1"/>
            <a:r>
              <a:rPr lang="en-GB" dirty="0" err="1"/>
              <a:t>Pynq</a:t>
            </a:r>
            <a:r>
              <a:rPr lang="en-GB" dirty="0"/>
              <a:t> Z2 — </a:t>
            </a:r>
            <a:r>
              <a:rPr lang="en-GB" sz="2000" dirty="0"/>
              <a:t>Zynq SoC 7020</a:t>
            </a:r>
          </a:p>
          <a:p>
            <a:pPr lvl="1"/>
            <a:r>
              <a:rPr lang="en-GB" dirty="0"/>
              <a:t>ZCU104 — </a:t>
            </a:r>
            <a:r>
              <a:rPr lang="en-GB" sz="2000" dirty="0"/>
              <a:t>Zynq </a:t>
            </a:r>
            <a:r>
              <a:rPr lang="en-GB" sz="2000" dirty="0" err="1"/>
              <a:t>MPSoC</a:t>
            </a:r>
            <a:r>
              <a:rPr lang="en-GB" sz="2000" dirty="0"/>
              <a:t> XCZU7EV</a:t>
            </a:r>
          </a:p>
          <a:p>
            <a:pPr lvl="1"/>
            <a:r>
              <a:rPr lang="en-GB" dirty="0"/>
              <a:t>ZCU111 — </a:t>
            </a:r>
            <a:r>
              <a:rPr lang="en-GB" sz="2000" dirty="0"/>
              <a:t>Zynq </a:t>
            </a:r>
            <a:r>
              <a:rPr lang="en-GB" sz="2000" dirty="0" err="1"/>
              <a:t>RFSoC</a:t>
            </a:r>
            <a:r>
              <a:rPr lang="en-GB" sz="2000" dirty="0"/>
              <a:t> XCZU28DR</a:t>
            </a:r>
          </a:p>
          <a:p>
            <a:pPr lvl="1"/>
            <a:r>
              <a:rPr lang="en-GB" dirty="0"/>
              <a:t>Ultra96 — </a:t>
            </a:r>
            <a:r>
              <a:rPr lang="en-GB" sz="2000" dirty="0"/>
              <a:t>Zynq </a:t>
            </a:r>
            <a:r>
              <a:rPr lang="en-GB" sz="2000" dirty="0" err="1"/>
              <a:t>MPSoC</a:t>
            </a:r>
            <a:r>
              <a:rPr lang="en-GB" sz="2000" dirty="0"/>
              <a:t> ZU3EG</a:t>
            </a:r>
          </a:p>
          <a:p>
            <a:endParaRPr lang="en-GB" dirty="0"/>
          </a:p>
        </p:txBody>
      </p:sp>
      <p:sp>
        <p:nvSpPr>
          <p:cNvPr id="5" name="Slide Number Placeholder 4">
            <a:extLst>
              <a:ext uri="{FF2B5EF4-FFF2-40B4-BE49-F238E27FC236}">
                <a16:creationId xmlns:a16="http://schemas.microsoft.com/office/drawing/2014/main" id="{B617E411-8223-4970-8BC6-D3445C4D1327}"/>
              </a:ext>
            </a:extLst>
          </p:cNvPr>
          <p:cNvSpPr>
            <a:spLocks noGrp="1"/>
          </p:cNvSpPr>
          <p:nvPr>
            <p:ph type="sldNum" sz="quarter" idx="4"/>
          </p:nvPr>
        </p:nvSpPr>
        <p:spPr/>
        <p:txBody>
          <a:bodyPr/>
          <a:lstStyle/>
          <a:p>
            <a:fld id="{A107BBF5-AD54-425D-84C9-A11575229E1A}" type="slidenum">
              <a:rPr lang="en-US" smtClean="0"/>
              <a:t>40</a:t>
            </a:fld>
            <a:endParaRPr lang="en-US"/>
          </a:p>
        </p:txBody>
      </p:sp>
      <p:pic>
        <p:nvPicPr>
          <p:cNvPr id="4100" name="Picture 4" descr="Image result for pynq z2">
            <a:extLst>
              <a:ext uri="{FF2B5EF4-FFF2-40B4-BE49-F238E27FC236}">
                <a16:creationId xmlns:a16="http://schemas.microsoft.com/office/drawing/2014/main" id="{E2C2525C-E7DE-4FCC-B856-583AF3A042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6715" y="3760881"/>
            <a:ext cx="5861675" cy="25510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31104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EDAD5-54B5-47D9-8222-E64885499254}"/>
              </a:ext>
            </a:extLst>
          </p:cNvPr>
          <p:cNvSpPr>
            <a:spLocks noGrp="1"/>
          </p:cNvSpPr>
          <p:nvPr>
            <p:ph type="title"/>
          </p:nvPr>
        </p:nvSpPr>
        <p:spPr/>
        <p:txBody>
          <a:bodyPr/>
          <a:lstStyle/>
          <a:p>
            <a:r>
              <a:rPr lang="en-GB"/>
              <a:t>Overlays </a:t>
            </a:r>
          </a:p>
        </p:txBody>
      </p:sp>
      <p:sp>
        <p:nvSpPr>
          <p:cNvPr id="3" name="Content Placeholder 2">
            <a:extLst>
              <a:ext uri="{FF2B5EF4-FFF2-40B4-BE49-F238E27FC236}">
                <a16:creationId xmlns:a16="http://schemas.microsoft.com/office/drawing/2014/main" id="{968FB8A0-6EE5-4A85-A9D2-78CDC2921A21}"/>
              </a:ext>
            </a:extLst>
          </p:cNvPr>
          <p:cNvSpPr>
            <a:spLocks noGrp="1"/>
          </p:cNvSpPr>
          <p:nvPr>
            <p:ph idx="1"/>
          </p:nvPr>
        </p:nvSpPr>
        <p:spPr/>
        <p:txBody>
          <a:bodyPr>
            <a:normAutofit fontScale="70000" lnSpcReduction="20000"/>
          </a:bodyPr>
          <a:lstStyle/>
          <a:p>
            <a:r>
              <a:rPr lang="en-GB"/>
              <a:t>Overlays are the design loaded into the programmable logic</a:t>
            </a:r>
          </a:p>
          <a:p>
            <a:endParaRPr lang="en-GB"/>
          </a:p>
          <a:p>
            <a:r>
              <a:rPr lang="en-GB"/>
              <a:t>Can be custom created or accessed via the </a:t>
            </a:r>
            <a:r>
              <a:rPr lang="en-GB">
                <a:hlinkClick r:id="rId2"/>
              </a:rPr>
              <a:t>PYNQ.IO community </a:t>
            </a:r>
            <a:endParaRPr lang="en-GB"/>
          </a:p>
          <a:p>
            <a:endParaRPr lang="en-GB"/>
          </a:p>
          <a:p>
            <a:r>
              <a:rPr lang="en-GB"/>
              <a:t>Range of Overlays in the community including </a:t>
            </a:r>
          </a:p>
          <a:p>
            <a:pPr lvl="1"/>
            <a:r>
              <a:rPr lang="en-GB"/>
              <a:t>Machine Learning </a:t>
            </a:r>
          </a:p>
          <a:p>
            <a:pPr lvl="1"/>
            <a:r>
              <a:rPr lang="en-GB"/>
              <a:t>Image Processing </a:t>
            </a:r>
          </a:p>
          <a:p>
            <a:pPr lvl="1"/>
            <a:r>
              <a:rPr lang="en-GB"/>
              <a:t>RISC-V</a:t>
            </a:r>
          </a:p>
          <a:p>
            <a:pPr lvl="1"/>
            <a:r>
              <a:rPr lang="en-GB"/>
              <a:t>Kalman filter </a:t>
            </a:r>
          </a:p>
          <a:p>
            <a:endParaRPr lang="en-GB"/>
          </a:p>
          <a:p>
            <a:r>
              <a:rPr lang="en-GB"/>
              <a:t>Base Overlay is the initial overlay which is created with the PYNQ Image</a:t>
            </a:r>
          </a:p>
          <a:p>
            <a:endParaRPr lang="en-GB"/>
          </a:p>
          <a:p>
            <a:r>
              <a:rPr lang="en-GB"/>
              <a:t>Download and work with new overlays as required </a:t>
            </a:r>
          </a:p>
          <a:p>
            <a:endParaRPr lang="en-GB"/>
          </a:p>
          <a:p>
            <a:r>
              <a:rPr lang="en-GB"/>
              <a:t>Of course you can also create you own – As we will see</a:t>
            </a:r>
          </a:p>
          <a:p>
            <a:endParaRPr lang="en-GB"/>
          </a:p>
        </p:txBody>
      </p:sp>
      <p:sp>
        <p:nvSpPr>
          <p:cNvPr id="4" name="Slide Number Placeholder 3">
            <a:extLst>
              <a:ext uri="{FF2B5EF4-FFF2-40B4-BE49-F238E27FC236}">
                <a16:creationId xmlns:a16="http://schemas.microsoft.com/office/drawing/2014/main" id="{55F27540-2C78-4642-8D59-004669B20F87}"/>
              </a:ext>
            </a:extLst>
          </p:cNvPr>
          <p:cNvSpPr>
            <a:spLocks noGrp="1"/>
          </p:cNvSpPr>
          <p:nvPr>
            <p:ph type="sldNum" sz="quarter" idx="4294967295"/>
          </p:nvPr>
        </p:nvSpPr>
        <p:spPr>
          <a:xfrm>
            <a:off x="0" y="6372225"/>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A107BBF5-AD54-425D-84C9-A11575229E1A}" type="slidenum">
              <a:rPr lang="en-US" smtClean="0"/>
              <a:pPr/>
              <a:t>41</a:t>
            </a:fld>
            <a:endParaRPr lang="en-US"/>
          </a:p>
        </p:txBody>
      </p:sp>
    </p:spTree>
    <p:extLst>
      <p:ext uri="{BB962C8B-B14F-4D97-AF65-F5344CB8AC3E}">
        <p14:creationId xmlns:p14="http://schemas.microsoft.com/office/powerpoint/2010/main" val="26195303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F7BAC-05A1-4765-9ED4-A4C1286D57A1}"/>
              </a:ext>
            </a:extLst>
          </p:cNvPr>
          <p:cNvSpPr>
            <a:spLocks noGrp="1"/>
          </p:cNvSpPr>
          <p:nvPr>
            <p:ph type="title"/>
          </p:nvPr>
        </p:nvSpPr>
        <p:spPr/>
        <p:txBody>
          <a:bodyPr/>
          <a:lstStyle/>
          <a:p>
            <a:r>
              <a:rPr lang="en-GB"/>
              <a:t>PYNQ Libraries</a:t>
            </a:r>
          </a:p>
        </p:txBody>
      </p:sp>
      <p:sp>
        <p:nvSpPr>
          <p:cNvPr id="3" name="Content Placeholder 2">
            <a:extLst>
              <a:ext uri="{FF2B5EF4-FFF2-40B4-BE49-F238E27FC236}">
                <a16:creationId xmlns:a16="http://schemas.microsoft.com/office/drawing/2014/main" id="{068AE87E-586E-4ABA-9540-D8AFE7BC003C}"/>
              </a:ext>
            </a:extLst>
          </p:cNvPr>
          <p:cNvSpPr>
            <a:spLocks noGrp="1"/>
          </p:cNvSpPr>
          <p:nvPr>
            <p:ph idx="1"/>
          </p:nvPr>
        </p:nvSpPr>
        <p:spPr/>
        <p:txBody>
          <a:bodyPr>
            <a:normAutofit fontScale="70000" lnSpcReduction="20000"/>
          </a:bodyPr>
          <a:lstStyle/>
          <a:p>
            <a:pPr marL="0" indent="0">
              <a:buNone/>
            </a:pPr>
            <a:r>
              <a:rPr lang="en-GB"/>
              <a:t>PYNQ provides several libraries which provide support for management of the processor and allow access to the low level hardware including</a:t>
            </a:r>
          </a:p>
          <a:p>
            <a:pPr marL="0" indent="0">
              <a:buNone/>
            </a:pPr>
            <a:r>
              <a:rPr lang="en-GB"/>
              <a:t> </a:t>
            </a:r>
          </a:p>
          <a:p>
            <a:r>
              <a:rPr lang="en-GB"/>
              <a:t>IP Cores – Audio, AXI GPIO, AXI IIC, DMA, Logic Tools, Video </a:t>
            </a:r>
          </a:p>
          <a:p>
            <a:endParaRPr lang="en-GB"/>
          </a:p>
          <a:p>
            <a:r>
              <a:rPr lang="en-GB"/>
              <a:t>IOP – Arduino, Grove, RPI, PMOD </a:t>
            </a:r>
          </a:p>
          <a:p>
            <a:endParaRPr lang="en-GB"/>
          </a:p>
          <a:p>
            <a:r>
              <a:rPr lang="en-GB"/>
              <a:t>PYNQ MicroBlaze – MicroBlaze Subsystem RPC and Library</a:t>
            </a:r>
          </a:p>
          <a:p>
            <a:endParaRPr lang="en-GB"/>
          </a:p>
          <a:p>
            <a:r>
              <a:rPr lang="en-GB"/>
              <a:t>PS / PL Interface – Interrupt, MMIO, PS GPIO, </a:t>
            </a:r>
            <a:r>
              <a:rPr lang="en-GB" err="1"/>
              <a:t>Xlnk</a:t>
            </a:r>
            <a:endParaRPr lang="en-GB"/>
          </a:p>
          <a:p>
            <a:endParaRPr lang="en-GB"/>
          </a:p>
          <a:p>
            <a:r>
              <a:rPr lang="en-GB"/>
              <a:t>PS Control – </a:t>
            </a:r>
            <a:r>
              <a:rPr lang="en-GB" err="1"/>
              <a:t>PMBus</a:t>
            </a:r>
            <a:endParaRPr lang="en-GB"/>
          </a:p>
          <a:p>
            <a:endParaRPr lang="en-GB"/>
          </a:p>
          <a:p>
            <a:r>
              <a:rPr lang="en-GB"/>
              <a:t>PL Control – Overlay, PL and Bitstream Classes</a:t>
            </a:r>
          </a:p>
        </p:txBody>
      </p:sp>
      <p:sp>
        <p:nvSpPr>
          <p:cNvPr id="5" name="Slide Number Placeholder 4">
            <a:extLst>
              <a:ext uri="{FF2B5EF4-FFF2-40B4-BE49-F238E27FC236}">
                <a16:creationId xmlns:a16="http://schemas.microsoft.com/office/drawing/2014/main" id="{4EBA64E4-52D4-455C-9B4C-D003DC235CAE}"/>
              </a:ext>
            </a:extLst>
          </p:cNvPr>
          <p:cNvSpPr>
            <a:spLocks noGrp="1"/>
          </p:cNvSpPr>
          <p:nvPr>
            <p:ph type="sldNum" sz="quarter" idx="4294967295"/>
          </p:nvPr>
        </p:nvSpPr>
        <p:spPr>
          <a:xfrm>
            <a:off x="0" y="6372225"/>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A107BBF5-AD54-425D-84C9-A11575229E1A}" type="slidenum">
              <a:rPr lang="en-US" smtClean="0"/>
              <a:pPr/>
              <a:t>42</a:t>
            </a:fld>
            <a:endParaRPr lang="en-US"/>
          </a:p>
        </p:txBody>
      </p:sp>
    </p:spTree>
    <p:extLst>
      <p:ext uri="{BB962C8B-B14F-4D97-AF65-F5344CB8AC3E}">
        <p14:creationId xmlns:p14="http://schemas.microsoft.com/office/powerpoint/2010/main" val="7926238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D80E6-201A-461A-B2C3-6384A0FCC3D0}"/>
              </a:ext>
            </a:extLst>
          </p:cNvPr>
          <p:cNvSpPr>
            <a:spLocks noGrp="1"/>
          </p:cNvSpPr>
          <p:nvPr>
            <p:ph type="title"/>
          </p:nvPr>
        </p:nvSpPr>
        <p:spPr/>
        <p:txBody>
          <a:bodyPr/>
          <a:lstStyle/>
          <a:p>
            <a:r>
              <a:rPr lang="en-US" dirty="0"/>
              <a:t>PYNQ In Industry </a:t>
            </a:r>
            <a:endParaRPr lang="en-GB" dirty="0"/>
          </a:p>
        </p:txBody>
      </p:sp>
      <p:sp>
        <p:nvSpPr>
          <p:cNvPr id="3" name="Content Placeholder 2">
            <a:extLst>
              <a:ext uri="{FF2B5EF4-FFF2-40B4-BE49-F238E27FC236}">
                <a16:creationId xmlns:a16="http://schemas.microsoft.com/office/drawing/2014/main" id="{6977F172-C243-49F7-A8A0-351B770CE62C}"/>
              </a:ext>
            </a:extLst>
          </p:cNvPr>
          <p:cNvSpPr>
            <a:spLocks noGrp="1"/>
          </p:cNvSpPr>
          <p:nvPr>
            <p:ph idx="1"/>
          </p:nvPr>
        </p:nvSpPr>
        <p:spPr>
          <a:xfrm>
            <a:off x="838200" y="1825625"/>
            <a:ext cx="4743994" cy="4351338"/>
          </a:xfrm>
        </p:spPr>
        <p:txBody>
          <a:bodyPr/>
          <a:lstStyle/>
          <a:p>
            <a:r>
              <a:rPr lang="en-US" dirty="0"/>
              <a:t>Working with THALES – Major Defense Client – High Speed Image processing (3000 &gt; 10,000 FPS) </a:t>
            </a:r>
          </a:p>
          <a:p>
            <a:endParaRPr lang="en-US" dirty="0"/>
          </a:p>
          <a:p>
            <a:r>
              <a:rPr lang="en-US" dirty="0"/>
              <a:t>ZCU102 Development board</a:t>
            </a:r>
          </a:p>
          <a:p>
            <a:endParaRPr lang="en-US" dirty="0"/>
          </a:p>
          <a:p>
            <a:r>
              <a:rPr lang="en-GB" sz="1800" i="1" dirty="0">
                <a:effectLst/>
                <a:latin typeface="Calibri" panose="020F0502020204030204" pitchFamily="34" charset="0"/>
                <a:ea typeface="Calibri" panose="020F0502020204030204" pitchFamily="34" charset="0"/>
                <a:cs typeface="Times New Roman" panose="02020603050405020304" pitchFamily="18" charset="0"/>
              </a:rPr>
              <a:t>“The use of Pynq to rapidly test and evaluate design patterns for image processing has been invaluable. Not only has it sped up design, but it also reduces the necessary team size to a manageable level.”</a:t>
            </a:r>
            <a:endParaRPr lang="en-US" i="1" dirty="0"/>
          </a:p>
          <a:p>
            <a:endParaRPr lang="en-US" dirty="0"/>
          </a:p>
          <a:p>
            <a:endParaRPr lang="en-GB" dirty="0"/>
          </a:p>
        </p:txBody>
      </p:sp>
      <p:sp>
        <p:nvSpPr>
          <p:cNvPr id="4" name="Footer Placeholder 3">
            <a:extLst>
              <a:ext uri="{FF2B5EF4-FFF2-40B4-BE49-F238E27FC236}">
                <a16:creationId xmlns:a16="http://schemas.microsoft.com/office/drawing/2014/main" id="{D9EA42C6-2356-4CCC-AE67-FA5207571598}"/>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BEEBD64F-2D0F-4B3F-A6EE-3B253C746BCC}"/>
              </a:ext>
            </a:extLst>
          </p:cNvPr>
          <p:cNvSpPr>
            <a:spLocks noGrp="1"/>
          </p:cNvSpPr>
          <p:nvPr>
            <p:ph type="sldNum" sz="quarter" idx="4"/>
          </p:nvPr>
        </p:nvSpPr>
        <p:spPr/>
        <p:txBody>
          <a:bodyPr/>
          <a:lstStyle/>
          <a:p>
            <a:fld id="{F2CE8A50-B8D0-457B-A77C-B74D45AE23B6}" type="slidenum">
              <a:rPr lang="en-US" smtClean="0"/>
              <a:pPr/>
              <a:t>43</a:t>
            </a:fld>
            <a:endParaRPr lang="en-US" dirty="0"/>
          </a:p>
        </p:txBody>
      </p:sp>
      <p:pic>
        <p:nvPicPr>
          <p:cNvPr id="9" name="Picture 8" descr="Graphical user interface, text, application&#10;&#10;Description automatically generated">
            <a:extLst>
              <a:ext uri="{FF2B5EF4-FFF2-40B4-BE49-F238E27FC236}">
                <a16:creationId xmlns:a16="http://schemas.microsoft.com/office/drawing/2014/main" id="{59EF7B77-C73C-4B7D-A6C3-191BA588F7BB}"/>
              </a:ext>
            </a:extLst>
          </p:cNvPr>
          <p:cNvPicPr>
            <a:picLocks noChangeAspect="1"/>
          </p:cNvPicPr>
          <p:nvPr/>
        </p:nvPicPr>
        <p:blipFill>
          <a:blip r:embed="rId2"/>
          <a:stretch>
            <a:fillRect/>
          </a:stretch>
        </p:blipFill>
        <p:spPr>
          <a:xfrm>
            <a:off x="5851938" y="2151016"/>
            <a:ext cx="5858777" cy="2744561"/>
          </a:xfrm>
          <a:prstGeom prst="rect">
            <a:avLst/>
          </a:prstGeom>
        </p:spPr>
      </p:pic>
    </p:spTree>
    <p:extLst>
      <p:ext uri="{BB962C8B-B14F-4D97-AF65-F5344CB8AC3E}">
        <p14:creationId xmlns:p14="http://schemas.microsoft.com/office/powerpoint/2010/main" val="6244322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0CA5E72-5155-4FDA-A138-B6251C3B8C22}"/>
              </a:ext>
            </a:extLst>
          </p:cNvPr>
          <p:cNvSpPr>
            <a:spLocks noGrp="1"/>
          </p:cNvSpPr>
          <p:nvPr>
            <p:ph type="ftr" sz="quarter" idx="4294967295"/>
          </p:nvPr>
        </p:nvSpPr>
        <p:spPr>
          <a:xfrm>
            <a:off x="0" y="6356350"/>
            <a:ext cx="4114800" cy="365125"/>
          </a:xfrm>
        </p:spPr>
        <p:txBody>
          <a:bodyPr/>
          <a:lstStyle/>
          <a:p>
            <a:r>
              <a:rPr lang="en-US"/>
              <a:t>© Adiuvo Engineering and Training, Ltd. 2020</a:t>
            </a:r>
          </a:p>
        </p:txBody>
      </p:sp>
      <p:sp>
        <p:nvSpPr>
          <p:cNvPr id="4" name="Slide Number Placeholder 3">
            <a:extLst>
              <a:ext uri="{FF2B5EF4-FFF2-40B4-BE49-F238E27FC236}">
                <a16:creationId xmlns:a16="http://schemas.microsoft.com/office/drawing/2014/main" id="{0DC4BCED-D2CE-45D1-91AD-E3BDF8FB26CA}"/>
              </a:ext>
            </a:extLst>
          </p:cNvPr>
          <p:cNvSpPr>
            <a:spLocks noGrp="1"/>
          </p:cNvSpPr>
          <p:nvPr>
            <p:ph type="sldNum" sz="quarter" idx="4294967295"/>
          </p:nvPr>
        </p:nvSpPr>
        <p:spPr>
          <a:xfrm>
            <a:off x="9448800" y="6356350"/>
            <a:ext cx="2743200" cy="365125"/>
          </a:xfrm>
        </p:spPr>
        <p:txBody>
          <a:bodyPr/>
          <a:lstStyle/>
          <a:p>
            <a:fld id="{F2CE8A50-B8D0-457B-A77C-B74D45AE23B6}" type="slidenum">
              <a:rPr lang="en-US" smtClean="0"/>
              <a:pPr/>
              <a:t>44</a:t>
            </a:fld>
            <a:endParaRPr lang="en-US" dirty="0"/>
          </a:p>
        </p:txBody>
      </p:sp>
      <p:sp>
        <p:nvSpPr>
          <p:cNvPr id="5" name="Title 4">
            <a:extLst>
              <a:ext uri="{FF2B5EF4-FFF2-40B4-BE49-F238E27FC236}">
                <a16:creationId xmlns:a16="http://schemas.microsoft.com/office/drawing/2014/main" id="{29CF2850-0B52-4EA0-98CA-AEE7BBBBC064}"/>
              </a:ext>
            </a:extLst>
          </p:cNvPr>
          <p:cNvSpPr txBox="1">
            <a:spLocks/>
          </p:cNvSpPr>
          <p:nvPr/>
        </p:nvSpPr>
        <p:spPr>
          <a:xfrm>
            <a:off x="4763589" y="2758122"/>
            <a:ext cx="3204755" cy="134175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chemeClr val="bg1"/>
                </a:solidFill>
              </a:rPr>
              <a:t>Vitis AI</a:t>
            </a:r>
          </a:p>
        </p:txBody>
      </p:sp>
    </p:spTree>
    <p:extLst>
      <p:ext uri="{BB962C8B-B14F-4D97-AF65-F5344CB8AC3E}">
        <p14:creationId xmlns:p14="http://schemas.microsoft.com/office/powerpoint/2010/main" val="35454870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0D9CE-145B-45E1-98CB-CAFF22E42EE6}"/>
              </a:ext>
            </a:extLst>
          </p:cNvPr>
          <p:cNvSpPr>
            <a:spLocks noGrp="1"/>
          </p:cNvSpPr>
          <p:nvPr>
            <p:ph type="title"/>
          </p:nvPr>
        </p:nvSpPr>
        <p:spPr/>
        <p:txBody>
          <a:bodyPr/>
          <a:lstStyle/>
          <a:p>
            <a:r>
              <a:rPr lang="en-GB" dirty="0"/>
              <a:t>Vitis AI Development Environment</a:t>
            </a:r>
          </a:p>
        </p:txBody>
      </p:sp>
      <p:sp>
        <p:nvSpPr>
          <p:cNvPr id="3" name="Content Placeholder 2">
            <a:extLst>
              <a:ext uri="{FF2B5EF4-FFF2-40B4-BE49-F238E27FC236}">
                <a16:creationId xmlns:a16="http://schemas.microsoft.com/office/drawing/2014/main" id="{AFF4C844-96B0-4CA3-989B-3845078DEF23}"/>
              </a:ext>
            </a:extLst>
          </p:cNvPr>
          <p:cNvSpPr>
            <a:spLocks noGrp="1"/>
          </p:cNvSpPr>
          <p:nvPr>
            <p:ph sz="half" idx="1"/>
          </p:nvPr>
        </p:nvSpPr>
        <p:spPr/>
        <p:txBody>
          <a:bodyPr>
            <a:normAutofit/>
          </a:bodyPr>
          <a:lstStyle/>
          <a:p>
            <a:r>
              <a:rPr lang="en-GB" dirty="0">
                <a:solidFill>
                  <a:srgbClr val="171C2D"/>
                </a:solidFill>
                <a:latin typeface="+mn-lt"/>
              </a:rPr>
              <a:t>Vitis AI enables a</a:t>
            </a:r>
            <a:r>
              <a:rPr lang="en-GB" b="0" i="0" dirty="0">
                <a:solidFill>
                  <a:srgbClr val="171C2D"/>
                </a:solidFill>
                <a:effectLst/>
                <a:latin typeface="+mn-lt"/>
              </a:rPr>
              <a:t>cceleration of AI inference at edge &amp; Cloud</a:t>
            </a:r>
          </a:p>
          <a:p>
            <a:r>
              <a:rPr lang="en-GB" dirty="0">
                <a:solidFill>
                  <a:srgbClr val="171C2D"/>
                </a:solidFill>
                <a:latin typeface="+mn-lt"/>
              </a:rPr>
              <a:t>Supports leading frameworks such as TensorFlow, Caffe and </a:t>
            </a:r>
            <a:r>
              <a:rPr lang="en-GB" dirty="0" err="1">
                <a:solidFill>
                  <a:srgbClr val="171C2D"/>
                </a:solidFill>
                <a:latin typeface="+mn-lt"/>
              </a:rPr>
              <a:t>Pytorch</a:t>
            </a:r>
            <a:endParaRPr lang="en-GB" dirty="0">
              <a:solidFill>
                <a:srgbClr val="171C2D"/>
              </a:solidFill>
              <a:latin typeface="+mn-lt"/>
            </a:endParaRPr>
          </a:p>
          <a:p>
            <a:r>
              <a:rPr lang="en-GB" dirty="0">
                <a:solidFill>
                  <a:srgbClr val="171C2D"/>
                </a:solidFill>
                <a:latin typeface="+mn-lt"/>
              </a:rPr>
              <a:t>Works with fixed point representation and Xilinx Deep Learning Processor Unit</a:t>
            </a:r>
            <a:endParaRPr lang="en-GB" dirty="0">
              <a:latin typeface="+mn-lt"/>
            </a:endParaRPr>
          </a:p>
        </p:txBody>
      </p:sp>
      <p:pic>
        <p:nvPicPr>
          <p:cNvPr id="7" name="Content Placeholder 6">
            <a:extLst>
              <a:ext uri="{FF2B5EF4-FFF2-40B4-BE49-F238E27FC236}">
                <a16:creationId xmlns:a16="http://schemas.microsoft.com/office/drawing/2014/main" id="{78D51AD1-7D7B-416D-88A7-B53EDF150D22}"/>
              </a:ext>
            </a:extLst>
          </p:cNvPr>
          <p:cNvPicPr>
            <a:picLocks noGrp="1" noChangeAspect="1"/>
          </p:cNvPicPr>
          <p:nvPr>
            <p:ph sz="half" idx="2"/>
          </p:nvPr>
        </p:nvPicPr>
        <p:blipFill>
          <a:blip r:embed="rId2"/>
          <a:stretch>
            <a:fillRect/>
          </a:stretch>
        </p:blipFill>
        <p:spPr>
          <a:xfrm>
            <a:off x="6234963" y="1825625"/>
            <a:ext cx="5056074" cy="4351338"/>
          </a:xfrm>
          <a:prstGeom prst="rect">
            <a:avLst/>
          </a:prstGeom>
        </p:spPr>
      </p:pic>
      <p:sp>
        <p:nvSpPr>
          <p:cNvPr id="5" name="Footer Placeholder 4">
            <a:extLst>
              <a:ext uri="{FF2B5EF4-FFF2-40B4-BE49-F238E27FC236}">
                <a16:creationId xmlns:a16="http://schemas.microsoft.com/office/drawing/2014/main" id="{D0DE39D1-47E9-4BA7-A1CF-F0CBA7532735}"/>
              </a:ext>
            </a:extLst>
          </p:cNvPr>
          <p:cNvSpPr>
            <a:spLocks noGrp="1"/>
          </p:cNvSpPr>
          <p:nvPr>
            <p:ph type="ftr" sz="quarter" idx="11"/>
          </p:nvPr>
        </p:nvSpPr>
        <p:spPr/>
        <p:txBody>
          <a:bodyPr/>
          <a:lstStyle/>
          <a:p>
            <a:r>
              <a:rPr lang="en-US"/>
              <a:t>© Copyright 2020 Adiuvo Engineering &amp; Training, Ltd.</a:t>
            </a:r>
            <a:endParaRPr lang="en-US" dirty="0"/>
          </a:p>
        </p:txBody>
      </p:sp>
      <p:sp>
        <p:nvSpPr>
          <p:cNvPr id="6" name="Slide Number Placeholder 5">
            <a:extLst>
              <a:ext uri="{FF2B5EF4-FFF2-40B4-BE49-F238E27FC236}">
                <a16:creationId xmlns:a16="http://schemas.microsoft.com/office/drawing/2014/main" id="{165D511A-F81D-49A1-964C-761428F307AE}"/>
              </a:ext>
            </a:extLst>
          </p:cNvPr>
          <p:cNvSpPr>
            <a:spLocks noGrp="1"/>
          </p:cNvSpPr>
          <p:nvPr>
            <p:ph type="sldNum" sz="quarter" idx="12"/>
          </p:nvPr>
        </p:nvSpPr>
        <p:spPr/>
        <p:txBody>
          <a:bodyPr/>
          <a:lstStyle/>
          <a:p>
            <a:fld id="{A107BBF5-AD54-425D-84C9-A11575229E1A}" type="slidenum">
              <a:rPr lang="en-US" smtClean="0"/>
              <a:t>45</a:t>
            </a:fld>
            <a:endParaRPr lang="en-US" dirty="0"/>
          </a:p>
        </p:txBody>
      </p:sp>
    </p:spTree>
    <p:extLst>
      <p:ext uri="{BB962C8B-B14F-4D97-AF65-F5344CB8AC3E}">
        <p14:creationId xmlns:p14="http://schemas.microsoft.com/office/powerpoint/2010/main" val="28268800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06D02-6CB1-4474-B703-3C2248197DEB}"/>
              </a:ext>
            </a:extLst>
          </p:cNvPr>
          <p:cNvSpPr>
            <a:spLocks noGrp="1"/>
          </p:cNvSpPr>
          <p:nvPr>
            <p:ph type="title"/>
          </p:nvPr>
        </p:nvSpPr>
        <p:spPr/>
        <p:txBody>
          <a:bodyPr/>
          <a:lstStyle/>
          <a:p>
            <a:r>
              <a:rPr lang="en-US" dirty="0"/>
              <a:t>Deep Learning Processing Unit </a:t>
            </a:r>
            <a:endParaRPr lang="en-GB" dirty="0"/>
          </a:p>
        </p:txBody>
      </p:sp>
      <p:sp>
        <p:nvSpPr>
          <p:cNvPr id="3" name="Content Placeholder 2">
            <a:extLst>
              <a:ext uri="{FF2B5EF4-FFF2-40B4-BE49-F238E27FC236}">
                <a16:creationId xmlns:a16="http://schemas.microsoft.com/office/drawing/2014/main" id="{68EEF1AF-BF6D-40C8-8254-BE77A2546BEE}"/>
              </a:ext>
            </a:extLst>
          </p:cNvPr>
          <p:cNvSpPr>
            <a:spLocks noGrp="1"/>
          </p:cNvSpPr>
          <p:nvPr>
            <p:ph sz="half" idx="1"/>
          </p:nvPr>
        </p:nvSpPr>
        <p:spPr>
          <a:xfrm>
            <a:off x="838200" y="1616620"/>
            <a:ext cx="5181600" cy="4351338"/>
          </a:xfrm>
        </p:spPr>
        <p:txBody>
          <a:bodyPr>
            <a:normAutofit fontScale="85000" lnSpcReduction="20000"/>
          </a:bodyPr>
          <a:lstStyle/>
          <a:p>
            <a:pPr marL="0" indent="0">
              <a:lnSpc>
                <a:spcPct val="150000"/>
              </a:lnSpc>
              <a:buNone/>
            </a:pPr>
            <a:r>
              <a:rPr lang="en-US" b="0" i="0" dirty="0">
                <a:solidFill>
                  <a:srgbClr val="000000"/>
                </a:solidFill>
                <a:effectLst/>
                <a:latin typeface="Roboto" pitchFamily="2" charset="0"/>
              </a:rPr>
              <a:t>Deep Learning Processing Unit (DPU) is a programmable engine optimized for convolutional neural networks</a:t>
            </a:r>
          </a:p>
          <a:p>
            <a:pPr marL="0" indent="0">
              <a:lnSpc>
                <a:spcPct val="150000"/>
              </a:lnSpc>
              <a:buNone/>
            </a:pPr>
            <a:endParaRPr lang="en-US" dirty="0">
              <a:solidFill>
                <a:srgbClr val="000000"/>
              </a:solidFill>
              <a:latin typeface="Roboto" pitchFamily="2" charset="0"/>
            </a:endParaRPr>
          </a:p>
          <a:p>
            <a:pPr marL="0" indent="0">
              <a:lnSpc>
                <a:spcPct val="150000"/>
              </a:lnSpc>
              <a:buNone/>
            </a:pPr>
            <a:r>
              <a:rPr lang="en-US" dirty="0">
                <a:solidFill>
                  <a:srgbClr val="000000"/>
                </a:solidFill>
                <a:latin typeface="Roboto" pitchFamily="2" charset="0"/>
              </a:rPr>
              <a:t>Can be used to implement </a:t>
            </a:r>
          </a:p>
          <a:p>
            <a:pPr marL="0" indent="0">
              <a:lnSpc>
                <a:spcPct val="150000"/>
              </a:lnSpc>
              <a:buNone/>
            </a:pPr>
            <a:r>
              <a:rPr lang="en-GB" b="0" i="0" dirty="0">
                <a:solidFill>
                  <a:srgbClr val="000000"/>
                </a:solidFill>
                <a:effectLst/>
                <a:latin typeface="Roboto" pitchFamily="2" charset="0"/>
              </a:rPr>
              <a:t>VGG, </a:t>
            </a:r>
            <a:r>
              <a:rPr lang="en-GB" b="0" i="0" dirty="0" err="1">
                <a:solidFill>
                  <a:srgbClr val="000000"/>
                </a:solidFill>
                <a:effectLst/>
                <a:latin typeface="Roboto" pitchFamily="2" charset="0"/>
              </a:rPr>
              <a:t>ResNet</a:t>
            </a:r>
            <a:r>
              <a:rPr lang="en-GB" b="0" i="0" dirty="0">
                <a:solidFill>
                  <a:srgbClr val="000000"/>
                </a:solidFill>
                <a:effectLst/>
                <a:latin typeface="Roboto" pitchFamily="2" charset="0"/>
              </a:rPr>
              <a:t>, </a:t>
            </a:r>
            <a:r>
              <a:rPr lang="en-GB" b="0" i="0" dirty="0" err="1">
                <a:solidFill>
                  <a:srgbClr val="000000"/>
                </a:solidFill>
                <a:effectLst/>
                <a:latin typeface="Roboto" pitchFamily="2" charset="0"/>
              </a:rPr>
              <a:t>GoogLeNet</a:t>
            </a:r>
            <a:r>
              <a:rPr lang="en-GB" b="0" i="0" dirty="0">
                <a:solidFill>
                  <a:srgbClr val="000000"/>
                </a:solidFill>
                <a:effectLst/>
                <a:latin typeface="Roboto" pitchFamily="2" charset="0"/>
              </a:rPr>
              <a:t>, YOLO, SSD, </a:t>
            </a:r>
            <a:r>
              <a:rPr lang="en-GB" b="0" i="0" dirty="0" err="1">
                <a:solidFill>
                  <a:srgbClr val="000000"/>
                </a:solidFill>
                <a:effectLst/>
                <a:latin typeface="Roboto" pitchFamily="2" charset="0"/>
              </a:rPr>
              <a:t>MobileNet</a:t>
            </a:r>
            <a:r>
              <a:rPr lang="en-GB" b="0" i="0" dirty="0">
                <a:solidFill>
                  <a:srgbClr val="000000"/>
                </a:solidFill>
                <a:effectLst/>
                <a:latin typeface="Roboto" pitchFamily="2" charset="0"/>
              </a:rPr>
              <a:t>, and FPN</a:t>
            </a:r>
            <a:endParaRPr lang="en-GB" dirty="0"/>
          </a:p>
        </p:txBody>
      </p:sp>
      <p:pic>
        <p:nvPicPr>
          <p:cNvPr id="8" name="Content Placeholder 7" descr="Diagram&#10;&#10;Description automatically generated">
            <a:extLst>
              <a:ext uri="{FF2B5EF4-FFF2-40B4-BE49-F238E27FC236}">
                <a16:creationId xmlns:a16="http://schemas.microsoft.com/office/drawing/2014/main" id="{B9852917-8FAF-491A-BEA4-D141EC3280BE}"/>
              </a:ext>
            </a:extLst>
          </p:cNvPr>
          <p:cNvPicPr>
            <a:picLocks noGrp="1" noChangeAspect="1"/>
          </p:cNvPicPr>
          <p:nvPr>
            <p:ph sz="half" idx="2"/>
          </p:nvPr>
        </p:nvPicPr>
        <p:blipFill>
          <a:blip r:embed="rId2"/>
          <a:stretch>
            <a:fillRect/>
          </a:stretch>
        </p:blipFill>
        <p:spPr>
          <a:xfrm>
            <a:off x="6250288" y="1616620"/>
            <a:ext cx="4873024" cy="4351338"/>
          </a:xfrm>
        </p:spPr>
      </p:pic>
      <p:sp>
        <p:nvSpPr>
          <p:cNvPr id="5" name="Footer Placeholder 4">
            <a:extLst>
              <a:ext uri="{FF2B5EF4-FFF2-40B4-BE49-F238E27FC236}">
                <a16:creationId xmlns:a16="http://schemas.microsoft.com/office/drawing/2014/main" id="{4871E707-67F9-4544-9F67-5CEF988FDE67}"/>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93A403CD-1231-4F69-9B6E-65167B56DEAE}"/>
              </a:ext>
            </a:extLst>
          </p:cNvPr>
          <p:cNvSpPr>
            <a:spLocks noGrp="1"/>
          </p:cNvSpPr>
          <p:nvPr>
            <p:ph type="sldNum" sz="quarter" idx="12"/>
          </p:nvPr>
        </p:nvSpPr>
        <p:spPr/>
        <p:txBody>
          <a:bodyPr/>
          <a:lstStyle/>
          <a:p>
            <a:fld id="{A107BBF5-AD54-425D-84C9-A11575229E1A}" type="slidenum">
              <a:rPr lang="en-US" smtClean="0"/>
              <a:t>46</a:t>
            </a:fld>
            <a:endParaRPr lang="en-US"/>
          </a:p>
        </p:txBody>
      </p:sp>
    </p:spTree>
    <p:extLst>
      <p:ext uri="{BB962C8B-B14F-4D97-AF65-F5344CB8AC3E}">
        <p14:creationId xmlns:p14="http://schemas.microsoft.com/office/powerpoint/2010/main" val="286703701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3FB84-C501-44FA-AD5F-681948424448}"/>
              </a:ext>
            </a:extLst>
          </p:cNvPr>
          <p:cNvSpPr>
            <a:spLocks noGrp="1"/>
          </p:cNvSpPr>
          <p:nvPr>
            <p:ph type="title"/>
          </p:nvPr>
        </p:nvSpPr>
        <p:spPr/>
        <p:txBody>
          <a:bodyPr/>
          <a:lstStyle/>
          <a:p>
            <a:r>
              <a:rPr lang="en-US" dirty="0"/>
              <a:t>DPU Development flow</a:t>
            </a:r>
            <a:endParaRPr lang="en-GB" dirty="0"/>
          </a:p>
        </p:txBody>
      </p:sp>
      <p:sp>
        <p:nvSpPr>
          <p:cNvPr id="3" name="Content Placeholder 2">
            <a:extLst>
              <a:ext uri="{FF2B5EF4-FFF2-40B4-BE49-F238E27FC236}">
                <a16:creationId xmlns:a16="http://schemas.microsoft.com/office/drawing/2014/main" id="{AA3742CE-187B-4AEC-BCCE-43110EBE3036}"/>
              </a:ext>
            </a:extLst>
          </p:cNvPr>
          <p:cNvSpPr>
            <a:spLocks noGrp="1"/>
          </p:cNvSpPr>
          <p:nvPr>
            <p:ph sz="half" idx="1"/>
          </p:nvPr>
        </p:nvSpPr>
        <p:spPr/>
        <p:txBody>
          <a:bodyPr/>
          <a:lstStyle/>
          <a:p>
            <a:r>
              <a:rPr lang="en-US" dirty="0"/>
              <a:t>Use Vitis / Vivado to generate bit stream </a:t>
            </a:r>
          </a:p>
          <a:p>
            <a:endParaRPr lang="en-US" dirty="0"/>
          </a:p>
          <a:p>
            <a:r>
              <a:rPr lang="en-US" dirty="0"/>
              <a:t>Vitis AI to generate the neural network. </a:t>
            </a:r>
          </a:p>
          <a:p>
            <a:endParaRPr lang="en-US" dirty="0"/>
          </a:p>
          <a:p>
            <a:r>
              <a:rPr lang="en-US" dirty="0"/>
              <a:t>Can come from Xilinx Model Zoo </a:t>
            </a:r>
          </a:p>
          <a:p>
            <a:endParaRPr lang="en-GB" dirty="0"/>
          </a:p>
        </p:txBody>
      </p:sp>
      <p:pic>
        <p:nvPicPr>
          <p:cNvPr id="8" name="Content Placeholder 7" descr="Diagram&#10;&#10;Description automatically generated">
            <a:extLst>
              <a:ext uri="{FF2B5EF4-FFF2-40B4-BE49-F238E27FC236}">
                <a16:creationId xmlns:a16="http://schemas.microsoft.com/office/drawing/2014/main" id="{B3D90911-788E-4DA7-9D56-B9390F5ED891}"/>
              </a:ext>
            </a:extLst>
          </p:cNvPr>
          <p:cNvPicPr>
            <a:picLocks noGrp="1" noChangeAspect="1"/>
          </p:cNvPicPr>
          <p:nvPr>
            <p:ph sz="half" idx="2"/>
          </p:nvPr>
        </p:nvPicPr>
        <p:blipFill>
          <a:blip r:embed="rId2"/>
          <a:stretch>
            <a:fillRect/>
          </a:stretch>
        </p:blipFill>
        <p:spPr>
          <a:xfrm>
            <a:off x="6172202" y="2047051"/>
            <a:ext cx="5181600" cy="3211800"/>
          </a:xfrm>
        </p:spPr>
      </p:pic>
      <p:sp>
        <p:nvSpPr>
          <p:cNvPr id="5" name="Footer Placeholder 4">
            <a:extLst>
              <a:ext uri="{FF2B5EF4-FFF2-40B4-BE49-F238E27FC236}">
                <a16:creationId xmlns:a16="http://schemas.microsoft.com/office/drawing/2014/main" id="{0CF785E2-6977-4061-B3EC-8BF7DDF0ACDE}"/>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8D0C65CD-981A-46E0-AB51-B44A3D4B8F2C}"/>
              </a:ext>
            </a:extLst>
          </p:cNvPr>
          <p:cNvSpPr>
            <a:spLocks noGrp="1"/>
          </p:cNvSpPr>
          <p:nvPr>
            <p:ph type="sldNum" sz="quarter" idx="12"/>
          </p:nvPr>
        </p:nvSpPr>
        <p:spPr/>
        <p:txBody>
          <a:bodyPr/>
          <a:lstStyle/>
          <a:p>
            <a:fld id="{A107BBF5-AD54-425D-84C9-A11575229E1A}" type="slidenum">
              <a:rPr lang="en-US" smtClean="0"/>
              <a:t>47</a:t>
            </a:fld>
            <a:endParaRPr lang="en-US"/>
          </a:p>
        </p:txBody>
      </p:sp>
    </p:spTree>
    <p:extLst>
      <p:ext uri="{BB962C8B-B14F-4D97-AF65-F5344CB8AC3E}">
        <p14:creationId xmlns:p14="http://schemas.microsoft.com/office/powerpoint/2010/main" val="2352808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6E0F0-5F26-4B93-BD8E-B678C33F0693}"/>
              </a:ext>
            </a:extLst>
          </p:cNvPr>
          <p:cNvSpPr>
            <a:spLocks noGrp="1"/>
          </p:cNvSpPr>
          <p:nvPr>
            <p:ph type="title"/>
          </p:nvPr>
        </p:nvSpPr>
        <p:spPr/>
        <p:txBody>
          <a:bodyPr/>
          <a:lstStyle/>
          <a:p>
            <a:r>
              <a:rPr lang="en-US" dirty="0"/>
              <a:t>Example Application</a:t>
            </a:r>
            <a:endParaRPr lang="en-GB" dirty="0"/>
          </a:p>
        </p:txBody>
      </p:sp>
      <p:sp>
        <p:nvSpPr>
          <p:cNvPr id="3" name="Content Placeholder 2">
            <a:extLst>
              <a:ext uri="{FF2B5EF4-FFF2-40B4-BE49-F238E27FC236}">
                <a16:creationId xmlns:a16="http://schemas.microsoft.com/office/drawing/2014/main" id="{9CB75DA5-F3C9-4EB7-81D9-9090E22F0947}"/>
              </a:ext>
            </a:extLst>
          </p:cNvPr>
          <p:cNvSpPr>
            <a:spLocks noGrp="1"/>
          </p:cNvSpPr>
          <p:nvPr>
            <p:ph sz="half" idx="1"/>
          </p:nvPr>
        </p:nvSpPr>
        <p:spPr/>
        <p:txBody>
          <a:bodyPr/>
          <a:lstStyle/>
          <a:p>
            <a:pPr marL="0" indent="0">
              <a:buNone/>
            </a:pPr>
            <a:r>
              <a:rPr lang="en-US" dirty="0"/>
              <a:t>AI is only a small part (but important part) of the solution</a:t>
            </a:r>
          </a:p>
          <a:p>
            <a:pPr marL="0" indent="0">
              <a:buNone/>
            </a:pPr>
            <a:endParaRPr lang="en-US" dirty="0"/>
          </a:p>
          <a:p>
            <a:pPr marL="0" indent="0">
              <a:buNone/>
            </a:pPr>
            <a:r>
              <a:rPr lang="en-US" dirty="0"/>
              <a:t>Need to be able to get image into or out of the system. </a:t>
            </a:r>
          </a:p>
          <a:p>
            <a:pPr marL="0" indent="0">
              <a:buNone/>
            </a:pPr>
            <a:endParaRPr lang="en-US" dirty="0"/>
          </a:p>
          <a:p>
            <a:pPr marL="0" indent="0">
              <a:buNone/>
            </a:pPr>
            <a:r>
              <a:rPr lang="en-US" dirty="0"/>
              <a:t>For example, MIPI camera interface </a:t>
            </a:r>
            <a:endParaRPr lang="en-GB" dirty="0"/>
          </a:p>
        </p:txBody>
      </p:sp>
      <p:pic>
        <p:nvPicPr>
          <p:cNvPr id="8" name="Content Placeholder 7" descr="Diagram&#10;&#10;Description automatically generated">
            <a:extLst>
              <a:ext uri="{FF2B5EF4-FFF2-40B4-BE49-F238E27FC236}">
                <a16:creationId xmlns:a16="http://schemas.microsoft.com/office/drawing/2014/main" id="{CC563085-73BD-4B08-B7F3-65454C0F802F}"/>
              </a:ext>
            </a:extLst>
          </p:cNvPr>
          <p:cNvPicPr>
            <a:picLocks noGrp="1" noChangeAspect="1"/>
          </p:cNvPicPr>
          <p:nvPr>
            <p:ph sz="half" idx="2"/>
          </p:nvPr>
        </p:nvPicPr>
        <p:blipFill>
          <a:blip r:embed="rId2"/>
          <a:stretch>
            <a:fillRect/>
          </a:stretch>
        </p:blipFill>
        <p:spPr>
          <a:xfrm>
            <a:off x="6172200" y="2331667"/>
            <a:ext cx="5181600" cy="3339253"/>
          </a:xfrm>
        </p:spPr>
      </p:pic>
      <p:sp>
        <p:nvSpPr>
          <p:cNvPr id="5" name="Footer Placeholder 4">
            <a:extLst>
              <a:ext uri="{FF2B5EF4-FFF2-40B4-BE49-F238E27FC236}">
                <a16:creationId xmlns:a16="http://schemas.microsoft.com/office/drawing/2014/main" id="{E76ABA02-D52C-400F-898E-00A301A29512}"/>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397B6171-76EE-45CA-8DE2-F9ED2D3D69F5}"/>
              </a:ext>
            </a:extLst>
          </p:cNvPr>
          <p:cNvSpPr>
            <a:spLocks noGrp="1"/>
          </p:cNvSpPr>
          <p:nvPr>
            <p:ph type="sldNum" sz="quarter" idx="12"/>
          </p:nvPr>
        </p:nvSpPr>
        <p:spPr/>
        <p:txBody>
          <a:bodyPr/>
          <a:lstStyle/>
          <a:p>
            <a:fld id="{A107BBF5-AD54-425D-84C9-A11575229E1A}" type="slidenum">
              <a:rPr lang="en-US" smtClean="0"/>
              <a:t>48</a:t>
            </a:fld>
            <a:endParaRPr lang="en-US"/>
          </a:p>
        </p:txBody>
      </p:sp>
    </p:spTree>
    <p:extLst>
      <p:ext uri="{BB962C8B-B14F-4D97-AF65-F5344CB8AC3E}">
        <p14:creationId xmlns:p14="http://schemas.microsoft.com/office/powerpoint/2010/main" val="41804460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70C38-7041-4670-B643-1B48CE2D4FD4}"/>
              </a:ext>
            </a:extLst>
          </p:cNvPr>
          <p:cNvSpPr>
            <a:spLocks noGrp="1"/>
          </p:cNvSpPr>
          <p:nvPr>
            <p:ph type="title"/>
          </p:nvPr>
        </p:nvSpPr>
        <p:spPr/>
        <p:txBody>
          <a:bodyPr/>
          <a:lstStyle/>
          <a:p>
            <a:r>
              <a:rPr lang="en-US" dirty="0"/>
              <a:t>Clocking the DPU</a:t>
            </a:r>
            <a:endParaRPr lang="en-GB" dirty="0"/>
          </a:p>
        </p:txBody>
      </p:sp>
      <p:pic>
        <p:nvPicPr>
          <p:cNvPr id="10" name="Content Placeholder 9" descr="Diagram&#10;&#10;Description automatically generated">
            <a:extLst>
              <a:ext uri="{FF2B5EF4-FFF2-40B4-BE49-F238E27FC236}">
                <a16:creationId xmlns:a16="http://schemas.microsoft.com/office/drawing/2014/main" id="{5042A8C7-200B-4B90-AC69-E20573CE3412}"/>
              </a:ext>
            </a:extLst>
          </p:cNvPr>
          <p:cNvPicPr>
            <a:picLocks noGrp="1" noChangeAspect="1"/>
          </p:cNvPicPr>
          <p:nvPr>
            <p:ph sz="half" idx="2"/>
          </p:nvPr>
        </p:nvPicPr>
        <p:blipFill>
          <a:blip r:embed="rId2"/>
          <a:stretch>
            <a:fillRect/>
          </a:stretch>
        </p:blipFill>
        <p:spPr>
          <a:xfrm>
            <a:off x="6172200" y="2355786"/>
            <a:ext cx="5181600" cy="3291016"/>
          </a:xfrm>
        </p:spPr>
      </p:pic>
      <p:sp>
        <p:nvSpPr>
          <p:cNvPr id="5" name="Footer Placeholder 4">
            <a:extLst>
              <a:ext uri="{FF2B5EF4-FFF2-40B4-BE49-F238E27FC236}">
                <a16:creationId xmlns:a16="http://schemas.microsoft.com/office/drawing/2014/main" id="{E0151105-779F-4D19-901F-C0952073AE1D}"/>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90087DCC-3204-4762-81F3-CC385614F690}"/>
              </a:ext>
            </a:extLst>
          </p:cNvPr>
          <p:cNvSpPr>
            <a:spLocks noGrp="1"/>
          </p:cNvSpPr>
          <p:nvPr>
            <p:ph type="sldNum" sz="quarter" idx="12"/>
          </p:nvPr>
        </p:nvSpPr>
        <p:spPr/>
        <p:txBody>
          <a:bodyPr/>
          <a:lstStyle/>
          <a:p>
            <a:fld id="{A107BBF5-AD54-425D-84C9-A11575229E1A}" type="slidenum">
              <a:rPr lang="en-US" smtClean="0"/>
              <a:t>49</a:t>
            </a:fld>
            <a:endParaRPr lang="en-US"/>
          </a:p>
        </p:txBody>
      </p:sp>
      <p:sp>
        <p:nvSpPr>
          <p:cNvPr id="3" name="Content Placeholder 2">
            <a:extLst>
              <a:ext uri="{FF2B5EF4-FFF2-40B4-BE49-F238E27FC236}">
                <a16:creationId xmlns:a16="http://schemas.microsoft.com/office/drawing/2014/main" id="{BD646780-E96B-4F45-B835-74D0E0A76B65}"/>
              </a:ext>
            </a:extLst>
          </p:cNvPr>
          <p:cNvSpPr>
            <a:spLocks noGrp="1"/>
          </p:cNvSpPr>
          <p:nvPr>
            <p:ph sz="half" idx="1"/>
          </p:nvPr>
        </p:nvSpPr>
        <p:spPr/>
        <p:txBody>
          <a:bodyPr>
            <a:normAutofit fontScale="85000" lnSpcReduction="20000"/>
          </a:bodyPr>
          <a:lstStyle/>
          <a:p>
            <a:pPr>
              <a:lnSpc>
                <a:spcPct val="150000"/>
              </a:lnSpc>
            </a:pPr>
            <a:r>
              <a:rPr lang="en-US" sz="1600" dirty="0" err="1"/>
              <a:t>s_axi_aclk</a:t>
            </a:r>
            <a:r>
              <a:rPr lang="en-US" sz="1600" dirty="0"/>
              <a:t> is used for the register configuration module. This module receives the DPU configuration though the S_AXI interface. The S_AXI clock can be configured as common with the M-AXI clock or as an independent clock. </a:t>
            </a:r>
          </a:p>
          <a:p>
            <a:pPr>
              <a:lnSpc>
                <a:spcPct val="150000"/>
              </a:lnSpc>
            </a:pPr>
            <a:r>
              <a:rPr lang="en-US" sz="1600" dirty="0"/>
              <a:t>The primary function of the data controller module is to schedule the data flow in the DPU IP. The data controller module works with </a:t>
            </a:r>
            <a:r>
              <a:rPr lang="en-US" sz="1600" dirty="0" err="1"/>
              <a:t>m_axi_dpu_aclk</a:t>
            </a:r>
            <a:r>
              <a:rPr lang="en-US" sz="1600" dirty="0"/>
              <a:t>. The data transfer between the DPU and external memory happens in the data controller clock domain, so </a:t>
            </a:r>
            <a:r>
              <a:rPr lang="en-US" sz="1600" dirty="0" err="1"/>
              <a:t>m_axi_dpu_aclk</a:t>
            </a:r>
            <a:r>
              <a:rPr lang="en-US" sz="1600" dirty="0"/>
              <a:t> is also the AXI clock for the AXI_MM master interface in the DPU IP</a:t>
            </a:r>
          </a:p>
          <a:p>
            <a:pPr>
              <a:lnSpc>
                <a:spcPct val="150000"/>
              </a:lnSpc>
            </a:pPr>
            <a:r>
              <a:rPr lang="en-US" sz="1600" dirty="0"/>
              <a:t>The DSP slices in the computation unit module are in the dpu_2x_clk domain, which runs at twice the clock frequency of the data controller module. The two related clocks must be edge-aligned.</a:t>
            </a:r>
            <a:endParaRPr lang="en-GB" sz="1600" dirty="0"/>
          </a:p>
        </p:txBody>
      </p:sp>
    </p:spTree>
    <p:extLst>
      <p:ext uri="{BB962C8B-B14F-4D97-AF65-F5344CB8AC3E}">
        <p14:creationId xmlns:p14="http://schemas.microsoft.com/office/powerpoint/2010/main" val="2713547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F6176-735C-47EC-97A6-2CE00A6E447C}"/>
              </a:ext>
            </a:extLst>
          </p:cNvPr>
          <p:cNvSpPr>
            <a:spLocks noGrp="1"/>
          </p:cNvSpPr>
          <p:nvPr>
            <p:ph type="title"/>
          </p:nvPr>
        </p:nvSpPr>
        <p:spPr/>
        <p:txBody>
          <a:bodyPr/>
          <a:lstStyle/>
          <a:p>
            <a:r>
              <a:rPr lang="en-US" dirty="0"/>
              <a:t>FPGA Architecture </a:t>
            </a:r>
            <a:endParaRPr lang="en-GB" dirty="0"/>
          </a:p>
        </p:txBody>
      </p:sp>
      <p:sp>
        <p:nvSpPr>
          <p:cNvPr id="3" name="Content Placeholder 2">
            <a:extLst>
              <a:ext uri="{FF2B5EF4-FFF2-40B4-BE49-F238E27FC236}">
                <a16:creationId xmlns:a16="http://schemas.microsoft.com/office/drawing/2014/main" id="{73C39FAF-8469-4884-AE0E-2A800451A896}"/>
              </a:ext>
            </a:extLst>
          </p:cNvPr>
          <p:cNvSpPr>
            <a:spLocks noGrp="1"/>
          </p:cNvSpPr>
          <p:nvPr>
            <p:ph idx="1"/>
          </p:nvPr>
        </p:nvSpPr>
        <p:spPr>
          <a:xfrm>
            <a:off x="838200" y="1825625"/>
            <a:ext cx="5466806" cy="4351338"/>
          </a:xfrm>
        </p:spPr>
        <p:txBody>
          <a:bodyPr/>
          <a:lstStyle/>
          <a:p>
            <a:r>
              <a:rPr lang="en-US" dirty="0"/>
              <a:t>FPGA  are register and logic rich </a:t>
            </a:r>
          </a:p>
          <a:p>
            <a:pPr marL="342900" indent="-342900">
              <a:buFont typeface="Arial" panose="020B0604020202020204" pitchFamily="34" charset="0"/>
              <a:buChar char="•"/>
            </a:pPr>
            <a:r>
              <a:rPr lang="en-US" dirty="0"/>
              <a:t>Configurable Logic Blocks contain </a:t>
            </a:r>
          </a:p>
          <a:p>
            <a:pPr marL="1028700" lvl="1" indent="-342900">
              <a:buFont typeface="Arial" panose="020B0604020202020204" pitchFamily="34" charset="0"/>
              <a:buChar char="•"/>
            </a:pPr>
            <a:r>
              <a:rPr lang="en-US" dirty="0"/>
              <a:t>Registers</a:t>
            </a:r>
          </a:p>
          <a:p>
            <a:pPr marL="1028700" lvl="1" indent="-342900">
              <a:buFont typeface="Arial" panose="020B0604020202020204" pitchFamily="34" charset="0"/>
              <a:buChar char="•"/>
            </a:pPr>
            <a:r>
              <a:rPr lang="en-US" dirty="0"/>
              <a:t>Look Up Table </a:t>
            </a:r>
          </a:p>
          <a:p>
            <a:pPr marL="1028700" lvl="1" indent="-342900">
              <a:buFont typeface="Arial" panose="020B0604020202020204" pitchFamily="34" charset="0"/>
              <a:buChar char="•"/>
            </a:pPr>
            <a:r>
              <a:rPr lang="en-US" dirty="0"/>
              <a:t>Distributed RAM </a:t>
            </a:r>
          </a:p>
          <a:p>
            <a:pPr marL="1028700" lvl="1" indent="-342900">
              <a:buFont typeface="Arial" panose="020B0604020202020204" pitchFamily="34" charset="0"/>
              <a:buChar char="•"/>
            </a:pPr>
            <a:r>
              <a:rPr lang="en-US" dirty="0"/>
              <a:t>Carry Mux </a:t>
            </a:r>
          </a:p>
          <a:p>
            <a:pPr marL="1028700" lvl="1" indent="-342900">
              <a:buFont typeface="Arial" panose="020B0604020202020204" pitchFamily="34" charset="0"/>
              <a:buChar char="•"/>
            </a:pPr>
            <a:endParaRPr lang="en-US" dirty="0"/>
          </a:p>
          <a:p>
            <a:r>
              <a:rPr lang="en-US" dirty="0"/>
              <a:t>Logic resources are the basic building blocks of our algorithms. It is where we implement our mathematical algorithms </a:t>
            </a:r>
          </a:p>
          <a:p>
            <a:pPr marL="1028700" lvl="1" indent="-3429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6D039473-5CB3-49D5-B156-E5DF8B42B4C9}"/>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312CF810-9FFA-4A2F-9BCB-3F0F11A4A167}"/>
              </a:ext>
            </a:extLst>
          </p:cNvPr>
          <p:cNvSpPr>
            <a:spLocks noGrp="1"/>
          </p:cNvSpPr>
          <p:nvPr>
            <p:ph type="sldNum" sz="quarter" idx="4"/>
          </p:nvPr>
        </p:nvSpPr>
        <p:spPr/>
        <p:txBody>
          <a:bodyPr/>
          <a:lstStyle/>
          <a:p>
            <a:fld id="{F2CE8A50-B8D0-457B-A77C-B74D45AE23B6}" type="slidenum">
              <a:rPr lang="en-US" smtClean="0"/>
              <a:pPr/>
              <a:t>5</a:t>
            </a:fld>
            <a:endParaRPr lang="en-US" dirty="0"/>
          </a:p>
        </p:txBody>
      </p:sp>
      <p:pic>
        <p:nvPicPr>
          <p:cNvPr id="7" name="Picture 6">
            <a:extLst>
              <a:ext uri="{FF2B5EF4-FFF2-40B4-BE49-F238E27FC236}">
                <a16:creationId xmlns:a16="http://schemas.microsoft.com/office/drawing/2014/main" id="{15D087D4-CCCB-4E6A-B253-6124A682FF9C}"/>
              </a:ext>
            </a:extLst>
          </p:cNvPr>
          <p:cNvPicPr>
            <a:picLocks noChangeAspect="1"/>
          </p:cNvPicPr>
          <p:nvPr/>
        </p:nvPicPr>
        <p:blipFill>
          <a:blip r:embed="rId2"/>
          <a:stretch>
            <a:fillRect/>
          </a:stretch>
        </p:blipFill>
        <p:spPr>
          <a:xfrm>
            <a:off x="6386819" y="1908969"/>
            <a:ext cx="5466806" cy="3551305"/>
          </a:xfrm>
          <a:prstGeom prst="rect">
            <a:avLst/>
          </a:prstGeom>
        </p:spPr>
      </p:pic>
    </p:spTree>
    <p:extLst>
      <p:ext uri="{BB962C8B-B14F-4D97-AF65-F5344CB8AC3E}">
        <p14:creationId xmlns:p14="http://schemas.microsoft.com/office/powerpoint/2010/main" val="38661880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723FF-91F8-4346-A002-A82EE2133289}"/>
              </a:ext>
            </a:extLst>
          </p:cNvPr>
          <p:cNvSpPr>
            <a:spLocks noGrp="1"/>
          </p:cNvSpPr>
          <p:nvPr>
            <p:ph type="title"/>
          </p:nvPr>
        </p:nvSpPr>
        <p:spPr/>
        <p:txBody>
          <a:bodyPr/>
          <a:lstStyle/>
          <a:p>
            <a:r>
              <a:rPr lang="en-US" dirty="0"/>
              <a:t>DPU is configurable </a:t>
            </a:r>
            <a:endParaRPr lang="en-GB" dirty="0"/>
          </a:p>
        </p:txBody>
      </p:sp>
      <p:sp>
        <p:nvSpPr>
          <p:cNvPr id="3" name="Content Placeholder 2">
            <a:extLst>
              <a:ext uri="{FF2B5EF4-FFF2-40B4-BE49-F238E27FC236}">
                <a16:creationId xmlns:a16="http://schemas.microsoft.com/office/drawing/2014/main" id="{FB48CE17-D18A-48A6-BA10-4C242E5409A3}"/>
              </a:ext>
            </a:extLst>
          </p:cNvPr>
          <p:cNvSpPr>
            <a:spLocks noGrp="1"/>
          </p:cNvSpPr>
          <p:nvPr>
            <p:ph sz="half" idx="1"/>
          </p:nvPr>
        </p:nvSpPr>
        <p:spPr/>
        <p:txBody>
          <a:bodyPr/>
          <a:lstStyle/>
          <a:p>
            <a:r>
              <a:rPr lang="en-US" dirty="0"/>
              <a:t>Depending on flow either </a:t>
            </a:r>
            <a:r>
              <a:rPr lang="en-GB" dirty="0"/>
              <a:t>IP integrator or in script (Vitis) </a:t>
            </a:r>
            <a:endParaRPr lang="en-US" dirty="0"/>
          </a:p>
          <a:p>
            <a:endParaRPr lang="en-US" dirty="0"/>
          </a:p>
          <a:p>
            <a:r>
              <a:rPr lang="en-US" dirty="0"/>
              <a:t>Can control performance and resource usage </a:t>
            </a:r>
          </a:p>
          <a:p>
            <a:endParaRPr lang="en-US" dirty="0"/>
          </a:p>
          <a:p>
            <a:r>
              <a:rPr lang="en-US" dirty="0"/>
              <a:t>Can be deployed in </a:t>
            </a:r>
            <a:endParaRPr lang="en-GB" dirty="0"/>
          </a:p>
        </p:txBody>
      </p:sp>
      <p:pic>
        <p:nvPicPr>
          <p:cNvPr id="8" name="Content Placeholder 7" descr="Graphical user interface, text, application&#10;&#10;Description automatically generated">
            <a:extLst>
              <a:ext uri="{FF2B5EF4-FFF2-40B4-BE49-F238E27FC236}">
                <a16:creationId xmlns:a16="http://schemas.microsoft.com/office/drawing/2014/main" id="{9C4E8992-5AD8-4BCA-8B3F-C91B1822690F}"/>
              </a:ext>
            </a:extLst>
          </p:cNvPr>
          <p:cNvPicPr>
            <a:picLocks noGrp="1" noChangeAspect="1"/>
          </p:cNvPicPr>
          <p:nvPr>
            <p:ph sz="half" idx="2"/>
          </p:nvPr>
        </p:nvPicPr>
        <p:blipFill>
          <a:blip r:embed="rId2"/>
          <a:stretch>
            <a:fillRect/>
          </a:stretch>
        </p:blipFill>
        <p:spPr>
          <a:xfrm>
            <a:off x="6096000" y="2285934"/>
            <a:ext cx="5181600" cy="2995292"/>
          </a:xfrm>
        </p:spPr>
      </p:pic>
      <p:sp>
        <p:nvSpPr>
          <p:cNvPr id="5" name="Footer Placeholder 4">
            <a:extLst>
              <a:ext uri="{FF2B5EF4-FFF2-40B4-BE49-F238E27FC236}">
                <a16:creationId xmlns:a16="http://schemas.microsoft.com/office/drawing/2014/main" id="{8E85D06B-7C0B-4FA0-BBBC-BDFF31186E39}"/>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9AB068FC-C5AF-4C13-AE90-18142E0D4985}"/>
              </a:ext>
            </a:extLst>
          </p:cNvPr>
          <p:cNvSpPr>
            <a:spLocks noGrp="1"/>
          </p:cNvSpPr>
          <p:nvPr>
            <p:ph type="sldNum" sz="quarter" idx="12"/>
          </p:nvPr>
        </p:nvSpPr>
        <p:spPr/>
        <p:txBody>
          <a:bodyPr/>
          <a:lstStyle/>
          <a:p>
            <a:fld id="{A107BBF5-AD54-425D-84C9-A11575229E1A}" type="slidenum">
              <a:rPr lang="en-US" smtClean="0"/>
              <a:t>50</a:t>
            </a:fld>
            <a:endParaRPr lang="en-US"/>
          </a:p>
        </p:txBody>
      </p:sp>
    </p:spTree>
    <p:extLst>
      <p:ext uri="{BB962C8B-B14F-4D97-AF65-F5344CB8AC3E}">
        <p14:creationId xmlns:p14="http://schemas.microsoft.com/office/powerpoint/2010/main" val="12928989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988D-C459-4FB2-AC32-2BC3CE9878CC}"/>
              </a:ext>
            </a:extLst>
          </p:cNvPr>
          <p:cNvSpPr>
            <a:spLocks noGrp="1"/>
          </p:cNvSpPr>
          <p:nvPr>
            <p:ph type="title"/>
          </p:nvPr>
        </p:nvSpPr>
        <p:spPr/>
        <p:txBody>
          <a:bodyPr/>
          <a:lstStyle/>
          <a:p>
            <a:r>
              <a:rPr lang="en-US" dirty="0"/>
              <a:t>Performance </a:t>
            </a:r>
            <a:r>
              <a:rPr lang="en-US" dirty="0" err="1"/>
              <a:t>Optimisation</a:t>
            </a:r>
            <a:r>
              <a:rPr lang="en-US" dirty="0"/>
              <a:t> </a:t>
            </a:r>
            <a:endParaRPr lang="en-GB" dirty="0"/>
          </a:p>
        </p:txBody>
      </p:sp>
      <p:pic>
        <p:nvPicPr>
          <p:cNvPr id="8" name="Content Placeholder 7" descr="Table&#10;&#10;Description automatically generated">
            <a:extLst>
              <a:ext uri="{FF2B5EF4-FFF2-40B4-BE49-F238E27FC236}">
                <a16:creationId xmlns:a16="http://schemas.microsoft.com/office/drawing/2014/main" id="{91DD4654-6CC7-478C-99F0-0D359F752EE5}"/>
              </a:ext>
            </a:extLst>
          </p:cNvPr>
          <p:cNvPicPr>
            <a:picLocks noGrp="1" noChangeAspect="1"/>
          </p:cNvPicPr>
          <p:nvPr>
            <p:ph sz="half" idx="2"/>
          </p:nvPr>
        </p:nvPicPr>
        <p:blipFill>
          <a:blip r:embed="rId2"/>
          <a:stretch>
            <a:fillRect/>
          </a:stretch>
        </p:blipFill>
        <p:spPr>
          <a:xfrm>
            <a:off x="1272540" y="1937837"/>
            <a:ext cx="9646920" cy="3857001"/>
          </a:xfrm>
        </p:spPr>
      </p:pic>
      <p:sp>
        <p:nvSpPr>
          <p:cNvPr id="5" name="Footer Placeholder 4">
            <a:extLst>
              <a:ext uri="{FF2B5EF4-FFF2-40B4-BE49-F238E27FC236}">
                <a16:creationId xmlns:a16="http://schemas.microsoft.com/office/drawing/2014/main" id="{63DA37CD-7B65-4538-9A1E-D2B52C8DEB25}"/>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59F377BA-4F8A-4F86-B717-8C85F9869C25}"/>
              </a:ext>
            </a:extLst>
          </p:cNvPr>
          <p:cNvSpPr>
            <a:spLocks noGrp="1"/>
          </p:cNvSpPr>
          <p:nvPr>
            <p:ph type="sldNum" sz="quarter" idx="12"/>
          </p:nvPr>
        </p:nvSpPr>
        <p:spPr/>
        <p:txBody>
          <a:bodyPr/>
          <a:lstStyle/>
          <a:p>
            <a:fld id="{A107BBF5-AD54-425D-84C9-A11575229E1A}" type="slidenum">
              <a:rPr lang="en-US" smtClean="0"/>
              <a:t>51</a:t>
            </a:fld>
            <a:endParaRPr lang="en-US"/>
          </a:p>
        </p:txBody>
      </p:sp>
    </p:spTree>
    <p:extLst>
      <p:ext uri="{BB962C8B-B14F-4D97-AF65-F5344CB8AC3E}">
        <p14:creationId xmlns:p14="http://schemas.microsoft.com/office/powerpoint/2010/main" val="21532671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D3228-0B4A-4791-9FFB-50F55313FA7D}"/>
              </a:ext>
            </a:extLst>
          </p:cNvPr>
          <p:cNvSpPr>
            <a:spLocks noGrp="1"/>
          </p:cNvSpPr>
          <p:nvPr>
            <p:ph type="title"/>
          </p:nvPr>
        </p:nvSpPr>
        <p:spPr/>
        <p:txBody>
          <a:bodyPr/>
          <a:lstStyle/>
          <a:p>
            <a:r>
              <a:rPr lang="en-US" dirty="0"/>
              <a:t>Resource Optimization</a:t>
            </a:r>
            <a:endParaRPr lang="en-GB" dirty="0"/>
          </a:p>
        </p:txBody>
      </p:sp>
      <p:pic>
        <p:nvPicPr>
          <p:cNvPr id="8" name="Content Placeholder 7" descr="Table&#10;&#10;Description automatically generated">
            <a:extLst>
              <a:ext uri="{FF2B5EF4-FFF2-40B4-BE49-F238E27FC236}">
                <a16:creationId xmlns:a16="http://schemas.microsoft.com/office/drawing/2014/main" id="{7D03FBCE-0689-4D47-B037-27C4B4D6165A}"/>
              </a:ext>
            </a:extLst>
          </p:cNvPr>
          <p:cNvPicPr>
            <a:picLocks noGrp="1" noChangeAspect="1"/>
          </p:cNvPicPr>
          <p:nvPr>
            <p:ph sz="half" idx="2"/>
          </p:nvPr>
        </p:nvPicPr>
        <p:blipFill>
          <a:blip r:embed="rId2"/>
          <a:stretch>
            <a:fillRect/>
          </a:stretch>
        </p:blipFill>
        <p:spPr>
          <a:xfrm>
            <a:off x="1095102" y="2052231"/>
            <a:ext cx="10338993" cy="3329666"/>
          </a:xfrm>
        </p:spPr>
      </p:pic>
      <p:sp>
        <p:nvSpPr>
          <p:cNvPr id="5" name="Footer Placeholder 4">
            <a:extLst>
              <a:ext uri="{FF2B5EF4-FFF2-40B4-BE49-F238E27FC236}">
                <a16:creationId xmlns:a16="http://schemas.microsoft.com/office/drawing/2014/main" id="{AEA23915-F479-40D5-A583-BFE5996914A0}"/>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DEDC5F81-EBBA-4FC1-A660-02EBC7670F77}"/>
              </a:ext>
            </a:extLst>
          </p:cNvPr>
          <p:cNvSpPr>
            <a:spLocks noGrp="1"/>
          </p:cNvSpPr>
          <p:nvPr>
            <p:ph type="sldNum" sz="quarter" idx="12"/>
          </p:nvPr>
        </p:nvSpPr>
        <p:spPr/>
        <p:txBody>
          <a:bodyPr/>
          <a:lstStyle/>
          <a:p>
            <a:fld id="{A107BBF5-AD54-425D-84C9-A11575229E1A}" type="slidenum">
              <a:rPr lang="en-US" smtClean="0"/>
              <a:t>52</a:t>
            </a:fld>
            <a:endParaRPr lang="en-US"/>
          </a:p>
        </p:txBody>
      </p:sp>
    </p:spTree>
    <p:extLst>
      <p:ext uri="{BB962C8B-B14F-4D97-AF65-F5344CB8AC3E}">
        <p14:creationId xmlns:p14="http://schemas.microsoft.com/office/powerpoint/2010/main" val="202920923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F8AD8-CDB7-4EA7-8EEC-6A1A4FC4B4E0}"/>
              </a:ext>
            </a:extLst>
          </p:cNvPr>
          <p:cNvSpPr>
            <a:spLocks noGrp="1"/>
          </p:cNvSpPr>
          <p:nvPr>
            <p:ph type="title"/>
          </p:nvPr>
        </p:nvSpPr>
        <p:spPr/>
        <p:txBody>
          <a:bodyPr/>
          <a:lstStyle/>
          <a:p>
            <a:r>
              <a:rPr lang="en-US" dirty="0"/>
              <a:t>Model Zoo</a:t>
            </a:r>
            <a:endParaRPr lang="en-GB" dirty="0"/>
          </a:p>
        </p:txBody>
      </p:sp>
      <p:sp>
        <p:nvSpPr>
          <p:cNvPr id="3" name="Content Placeholder 2">
            <a:extLst>
              <a:ext uri="{FF2B5EF4-FFF2-40B4-BE49-F238E27FC236}">
                <a16:creationId xmlns:a16="http://schemas.microsoft.com/office/drawing/2014/main" id="{26484A2D-2230-42F4-8470-E8A63A627828}"/>
              </a:ext>
            </a:extLst>
          </p:cNvPr>
          <p:cNvSpPr>
            <a:spLocks noGrp="1"/>
          </p:cNvSpPr>
          <p:nvPr>
            <p:ph sz="half" idx="1"/>
          </p:nvPr>
        </p:nvSpPr>
        <p:spPr>
          <a:xfrm>
            <a:off x="838200" y="1529533"/>
            <a:ext cx="10082349" cy="4351338"/>
          </a:xfrm>
        </p:spPr>
        <p:txBody>
          <a:bodyPr/>
          <a:lstStyle/>
          <a:p>
            <a:pPr marL="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Networks and many others are often made available for different frameworks in a Model Zoo </a:t>
            </a:r>
            <a:endParaRPr lang="en-GB" dirty="0"/>
          </a:p>
        </p:txBody>
      </p:sp>
      <p:pic>
        <p:nvPicPr>
          <p:cNvPr id="8" name="Content Placeholder 7" descr="Diagram&#10;&#10;Description automatically generated with medium confidence">
            <a:extLst>
              <a:ext uri="{FF2B5EF4-FFF2-40B4-BE49-F238E27FC236}">
                <a16:creationId xmlns:a16="http://schemas.microsoft.com/office/drawing/2014/main" id="{F333DDA5-B6A1-4F71-8410-B1ED48BBE2DA}"/>
              </a:ext>
            </a:extLst>
          </p:cNvPr>
          <p:cNvPicPr>
            <a:picLocks noGrp="1" noChangeAspect="1"/>
          </p:cNvPicPr>
          <p:nvPr>
            <p:ph sz="half" idx="2"/>
          </p:nvPr>
        </p:nvPicPr>
        <p:blipFill>
          <a:blip r:embed="rId2"/>
          <a:stretch>
            <a:fillRect/>
          </a:stretch>
        </p:blipFill>
        <p:spPr>
          <a:xfrm>
            <a:off x="2011680" y="2022031"/>
            <a:ext cx="7735388" cy="4272452"/>
          </a:xfrm>
        </p:spPr>
      </p:pic>
      <p:sp>
        <p:nvSpPr>
          <p:cNvPr id="5" name="Footer Placeholder 4">
            <a:extLst>
              <a:ext uri="{FF2B5EF4-FFF2-40B4-BE49-F238E27FC236}">
                <a16:creationId xmlns:a16="http://schemas.microsoft.com/office/drawing/2014/main" id="{1530A382-8193-4C9E-9639-32DF29BE44B5}"/>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71948A80-6D30-44D7-AC20-78761F9092EA}"/>
              </a:ext>
            </a:extLst>
          </p:cNvPr>
          <p:cNvSpPr>
            <a:spLocks noGrp="1"/>
          </p:cNvSpPr>
          <p:nvPr>
            <p:ph type="sldNum" sz="quarter" idx="12"/>
          </p:nvPr>
        </p:nvSpPr>
        <p:spPr/>
        <p:txBody>
          <a:bodyPr/>
          <a:lstStyle/>
          <a:p>
            <a:fld id="{A107BBF5-AD54-425D-84C9-A11575229E1A}" type="slidenum">
              <a:rPr lang="en-US" smtClean="0"/>
              <a:t>53</a:t>
            </a:fld>
            <a:endParaRPr lang="en-US"/>
          </a:p>
        </p:txBody>
      </p:sp>
    </p:spTree>
    <p:extLst>
      <p:ext uri="{BB962C8B-B14F-4D97-AF65-F5344CB8AC3E}">
        <p14:creationId xmlns:p14="http://schemas.microsoft.com/office/powerpoint/2010/main" val="25194160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D4724-66C9-43D7-868F-014221241FA3}"/>
              </a:ext>
            </a:extLst>
          </p:cNvPr>
          <p:cNvSpPr>
            <a:spLocks noGrp="1"/>
          </p:cNvSpPr>
          <p:nvPr>
            <p:ph type="title"/>
          </p:nvPr>
        </p:nvSpPr>
        <p:spPr/>
        <p:txBody>
          <a:bodyPr/>
          <a:lstStyle/>
          <a:p>
            <a:r>
              <a:rPr lang="en-US" dirty="0"/>
              <a:t>Model Zoo</a:t>
            </a:r>
            <a:endParaRPr lang="en-GB" dirty="0"/>
          </a:p>
        </p:txBody>
      </p:sp>
      <p:pic>
        <p:nvPicPr>
          <p:cNvPr id="8" name="Content Placeholder 7" descr="Diagram&#10;&#10;Description automatically generated">
            <a:extLst>
              <a:ext uri="{FF2B5EF4-FFF2-40B4-BE49-F238E27FC236}">
                <a16:creationId xmlns:a16="http://schemas.microsoft.com/office/drawing/2014/main" id="{8320F3E8-5BA9-46DC-B693-A83FDFE3CC6C}"/>
              </a:ext>
            </a:extLst>
          </p:cNvPr>
          <p:cNvPicPr>
            <a:picLocks noGrp="1" noChangeAspect="1"/>
          </p:cNvPicPr>
          <p:nvPr>
            <p:ph sz="half" idx="2"/>
          </p:nvPr>
        </p:nvPicPr>
        <p:blipFill>
          <a:blip r:embed="rId2"/>
          <a:stretch>
            <a:fillRect/>
          </a:stretch>
        </p:blipFill>
        <p:spPr>
          <a:xfrm>
            <a:off x="2079171" y="1477577"/>
            <a:ext cx="7909560" cy="4594107"/>
          </a:xfrm>
        </p:spPr>
      </p:pic>
      <p:sp>
        <p:nvSpPr>
          <p:cNvPr id="5" name="Footer Placeholder 4">
            <a:extLst>
              <a:ext uri="{FF2B5EF4-FFF2-40B4-BE49-F238E27FC236}">
                <a16:creationId xmlns:a16="http://schemas.microsoft.com/office/drawing/2014/main" id="{2717E4F9-AFCE-420A-85C8-0B915D8B37C5}"/>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76682AFA-7D85-4A44-B4D8-2C565E89C486}"/>
              </a:ext>
            </a:extLst>
          </p:cNvPr>
          <p:cNvSpPr>
            <a:spLocks noGrp="1"/>
          </p:cNvSpPr>
          <p:nvPr>
            <p:ph type="sldNum" sz="quarter" idx="12"/>
          </p:nvPr>
        </p:nvSpPr>
        <p:spPr/>
        <p:txBody>
          <a:bodyPr/>
          <a:lstStyle/>
          <a:p>
            <a:fld id="{A107BBF5-AD54-425D-84C9-A11575229E1A}" type="slidenum">
              <a:rPr lang="en-US" smtClean="0"/>
              <a:t>54</a:t>
            </a:fld>
            <a:endParaRPr lang="en-US"/>
          </a:p>
        </p:txBody>
      </p:sp>
    </p:spTree>
    <p:extLst>
      <p:ext uri="{BB962C8B-B14F-4D97-AF65-F5344CB8AC3E}">
        <p14:creationId xmlns:p14="http://schemas.microsoft.com/office/powerpoint/2010/main" val="4609022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AE745-4025-47AD-837E-B0474F6BB65C}"/>
              </a:ext>
            </a:extLst>
          </p:cNvPr>
          <p:cNvSpPr>
            <a:spLocks noGrp="1"/>
          </p:cNvSpPr>
          <p:nvPr>
            <p:ph type="title"/>
          </p:nvPr>
        </p:nvSpPr>
        <p:spPr/>
        <p:txBody>
          <a:bodyPr/>
          <a:lstStyle/>
          <a:p>
            <a:r>
              <a:rPr lang="en-GB" dirty="0"/>
              <a:t>Vitis AI Optimizer</a:t>
            </a:r>
          </a:p>
        </p:txBody>
      </p:sp>
      <p:sp>
        <p:nvSpPr>
          <p:cNvPr id="3" name="Content Placeholder 2">
            <a:extLst>
              <a:ext uri="{FF2B5EF4-FFF2-40B4-BE49-F238E27FC236}">
                <a16:creationId xmlns:a16="http://schemas.microsoft.com/office/drawing/2014/main" id="{816F0FAD-64AE-43FB-A71D-7B9EDC27E85E}"/>
              </a:ext>
            </a:extLst>
          </p:cNvPr>
          <p:cNvSpPr>
            <a:spLocks noGrp="1"/>
          </p:cNvSpPr>
          <p:nvPr>
            <p:ph sz="half" idx="1"/>
          </p:nvPr>
        </p:nvSpPr>
        <p:spPr/>
        <p:txBody>
          <a:bodyPr/>
          <a:lstStyle/>
          <a:p>
            <a:pPr marL="0" indent="0">
              <a:buNone/>
            </a:pPr>
            <a:r>
              <a:rPr lang="en-US" dirty="0"/>
              <a:t>Optimizes the network</a:t>
            </a:r>
          </a:p>
          <a:p>
            <a:pPr marL="0" indent="0">
              <a:buNone/>
            </a:pPr>
            <a:endParaRPr lang="en-US" dirty="0"/>
          </a:p>
          <a:p>
            <a:pPr marL="0" indent="0">
              <a:buNone/>
            </a:pPr>
            <a:r>
              <a:rPr lang="en-US" dirty="0"/>
              <a:t>Reduce model complexity by 5x to 50x with minimal accuracy degradation</a:t>
            </a:r>
          </a:p>
          <a:p>
            <a:pPr marL="0" indent="0">
              <a:buNone/>
            </a:pPr>
            <a:endParaRPr lang="en-GB" dirty="0"/>
          </a:p>
          <a:p>
            <a:pPr marL="0" indent="0">
              <a:buNone/>
            </a:pPr>
            <a:r>
              <a:rPr lang="en-GB" dirty="0"/>
              <a:t>Requires a commercial license</a:t>
            </a:r>
          </a:p>
        </p:txBody>
      </p:sp>
      <p:pic>
        <p:nvPicPr>
          <p:cNvPr id="8" name="Content Placeholder 7" descr="Graphical user interface, diagram&#10;&#10;Description automatically generated">
            <a:extLst>
              <a:ext uri="{FF2B5EF4-FFF2-40B4-BE49-F238E27FC236}">
                <a16:creationId xmlns:a16="http://schemas.microsoft.com/office/drawing/2014/main" id="{72CB376D-6091-4454-9239-CD82E4E66DA9}"/>
              </a:ext>
            </a:extLst>
          </p:cNvPr>
          <p:cNvPicPr>
            <a:picLocks noGrp="1" noChangeAspect="1"/>
          </p:cNvPicPr>
          <p:nvPr>
            <p:ph sz="half" idx="2"/>
          </p:nvPr>
        </p:nvPicPr>
        <p:blipFill>
          <a:blip r:embed="rId2"/>
          <a:stretch>
            <a:fillRect/>
          </a:stretch>
        </p:blipFill>
        <p:spPr>
          <a:xfrm>
            <a:off x="6315075" y="2882106"/>
            <a:ext cx="4895850" cy="2238375"/>
          </a:xfrm>
        </p:spPr>
      </p:pic>
      <p:sp>
        <p:nvSpPr>
          <p:cNvPr id="5" name="Footer Placeholder 4">
            <a:extLst>
              <a:ext uri="{FF2B5EF4-FFF2-40B4-BE49-F238E27FC236}">
                <a16:creationId xmlns:a16="http://schemas.microsoft.com/office/drawing/2014/main" id="{AD314380-DD20-43A2-B372-C7E0398376E2}"/>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35A292D0-EF56-496E-AA6C-AC564640B968}"/>
              </a:ext>
            </a:extLst>
          </p:cNvPr>
          <p:cNvSpPr>
            <a:spLocks noGrp="1"/>
          </p:cNvSpPr>
          <p:nvPr>
            <p:ph type="sldNum" sz="quarter" idx="12"/>
          </p:nvPr>
        </p:nvSpPr>
        <p:spPr/>
        <p:txBody>
          <a:bodyPr/>
          <a:lstStyle/>
          <a:p>
            <a:fld id="{A107BBF5-AD54-425D-84C9-A11575229E1A}" type="slidenum">
              <a:rPr lang="en-US" smtClean="0"/>
              <a:t>55</a:t>
            </a:fld>
            <a:endParaRPr lang="en-US"/>
          </a:p>
        </p:txBody>
      </p:sp>
    </p:spTree>
    <p:extLst>
      <p:ext uri="{BB962C8B-B14F-4D97-AF65-F5344CB8AC3E}">
        <p14:creationId xmlns:p14="http://schemas.microsoft.com/office/powerpoint/2010/main" val="361898291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498A0-0A81-4652-9555-F0C886067B4B}"/>
              </a:ext>
            </a:extLst>
          </p:cNvPr>
          <p:cNvSpPr>
            <a:spLocks noGrp="1"/>
          </p:cNvSpPr>
          <p:nvPr>
            <p:ph type="title"/>
          </p:nvPr>
        </p:nvSpPr>
        <p:spPr/>
        <p:txBody>
          <a:bodyPr/>
          <a:lstStyle/>
          <a:p>
            <a:r>
              <a:rPr lang="en-GB" dirty="0"/>
              <a:t>Vitis AI Quantizer</a:t>
            </a:r>
          </a:p>
        </p:txBody>
      </p:sp>
      <p:sp>
        <p:nvSpPr>
          <p:cNvPr id="3" name="Content Placeholder 2">
            <a:extLst>
              <a:ext uri="{FF2B5EF4-FFF2-40B4-BE49-F238E27FC236}">
                <a16:creationId xmlns:a16="http://schemas.microsoft.com/office/drawing/2014/main" id="{A1052FF4-2158-41B0-8D8A-4D329DCA950E}"/>
              </a:ext>
            </a:extLst>
          </p:cNvPr>
          <p:cNvSpPr>
            <a:spLocks noGrp="1"/>
          </p:cNvSpPr>
          <p:nvPr>
            <p:ph sz="half" idx="1"/>
          </p:nvPr>
        </p:nvSpPr>
        <p:spPr/>
        <p:txBody>
          <a:bodyPr/>
          <a:lstStyle/>
          <a:p>
            <a:r>
              <a:rPr lang="en-US" dirty="0"/>
              <a:t>Converts the 32-bit floating-point weights and activations to fixed-point e.g. INT8</a:t>
            </a:r>
          </a:p>
          <a:p>
            <a:endParaRPr lang="en-US" dirty="0"/>
          </a:p>
          <a:p>
            <a:r>
              <a:rPr lang="en-US" dirty="0" err="1"/>
              <a:t>Fixedpoint</a:t>
            </a:r>
            <a:r>
              <a:rPr lang="en-US" dirty="0"/>
              <a:t> network model requires less memory bandwidth, thus providing faster speed and higher power efficiency than the floating-point mode</a:t>
            </a:r>
            <a:endParaRPr lang="en-GB" dirty="0"/>
          </a:p>
        </p:txBody>
      </p:sp>
      <p:pic>
        <p:nvPicPr>
          <p:cNvPr id="8" name="Content Placeholder 7" descr="Diagram&#10;&#10;Description automatically generated">
            <a:extLst>
              <a:ext uri="{FF2B5EF4-FFF2-40B4-BE49-F238E27FC236}">
                <a16:creationId xmlns:a16="http://schemas.microsoft.com/office/drawing/2014/main" id="{4BAA96D3-F0D3-4CFA-8B1C-1902CEDA5CF4}"/>
              </a:ext>
            </a:extLst>
          </p:cNvPr>
          <p:cNvPicPr>
            <a:picLocks noGrp="1" noChangeAspect="1"/>
          </p:cNvPicPr>
          <p:nvPr>
            <p:ph sz="half" idx="2"/>
          </p:nvPr>
        </p:nvPicPr>
        <p:blipFill>
          <a:blip r:embed="rId2"/>
          <a:stretch>
            <a:fillRect/>
          </a:stretch>
        </p:blipFill>
        <p:spPr>
          <a:xfrm>
            <a:off x="6267450" y="2844006"/>
            <a:ext cx="4991100" cy="2314575"/>
          </a:xfrm>
        </p:spPr>
      </p:pic>
      <p:sp>
        <p:nvSpPr>
          <p:cNvPr id="5" name="Footer Placeholder 4">
            <a:extLst>
              <a:ext uri="{FF2B5EF4-FFF2-40B4-BE49-F238E27FC236}">
                <a16:creationId xmlns:a16="http://schemas.microsoft.com/office/drawing/2014/main" id="{9350DFF1-D26F-4E94-B121-157615665F43}"/>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1CC26345-0DF6-459D-BA16-4A3360E2F494}"/>
              </a:ext>
            </a:extLst>
          </p:cNvPr>
          <p:cNvSpPr>
            <a:spLocks noGrp="1"/>
          </p:cNvSpPr>
          <p:nvPr>
            <p:ph type="sldNum" sz="quarter" idx="12"/>
          </p:nvPr>
        </p:nvSpPr>
        <p:spPr/>
        <p:txBody>
          <a:bodyPr/>
          <a:lstStyle/>
          <a:p>
            <a:fld id="{A107BBF5-AD54-425D-84C9-A11575229E1A}" type="slidenum">
              <a:rPr lang="en-US" smtClean="0"/>
              <a:t>56</a:t>
            </a:fld>
            <a:endParaRPr lang="en-US"/>
          </a:p>
        </p:txBody>
      </p:sp>
    </p:spTree>
    <p:extLst>
      <p:ext uri="{BB962C8B-B14F-4D97-AF65-F5344CB8AC3E}">
        <p14:creationId xmlns:p14="http://schemas.microsoft.com/office/powerpoint/2010/main" val="269208867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17A75-AC60-4000-A546-3C3562E0F2A0}"/>
              </a:ext>
            </a:extLst>
          </p:cNvPr>
          <p:cNvSpPr>
            <a:spLocks noGrp="1"/>
          </p:cNvSpPr>
          <p:nvPr>
            <p:ph type="title"/>
          </p:nvPr>
        </p:nvSpPr>
        <p:spPr/>
        <p:txBody>
          <a:bodyPr/>
          <a:lstStyle/>
          <a:p>
            <a:r>
              <a:rPr lang="en-GB" dirty="0"/>
              <a:t>Vitis AI Compiler</a:t>
            </a:r>
          </a:p>
        </p:txBody>
      </p:sp>
      <p:sp>
        <p:nvSpPr>
          <p:cNvPr id="3" name="Content Placeholder 2">
            <a:extLst>
              <a:ext uri="{FF2B5EF4-FFF2-40B4-BE49-F238E27FC236}">
                <a16:creationId xmlns:a16="http://schemas.microsoft.com/office/drawing/2014/main" id="{C8E7277E-537E-466B-87CE-29B6CB4E8A31}"/>
              </a:ext>
            </a:extLst>
          </p:cNvPr>
          <p:cNvSpPr>
            <a:spLocks noGrp="1"/>
          </p:cNvSpPr>
          <p:nvPr>
            <p:ph sz="half" idx="1"/>
          </p:nvPr>
        </p:nvSpPr>
        <p:spPr/>
        <p:txBody>
          <a:bodyPr/>
          <a:lstStyle/>
          <a:p>
            <a:r>
              <a:rPr lang="en-US" dirty="0"/>
              <a:t>Maps the AI model to the  instruction set and dataflow model</a:t>
            </a:r>
          </a:p>
          <a:p>
            <a:r>
              <a:rPr lang="en-US" dirty="0"/>
              <a:t>Performs optimizations such as</a:t>
            </a:r>
          </a:p>
          <a:p>
            <a:pPr lvl="1"/>
            <a:r>
              <a:rPr lang="en-US" dirty="0"/>
              <a:t>layer fusion, </a:t>
            </a:r>
          </a:p>
          <a:p>
            <a:pPr lvl="1"/>
            <a:r>
              <a:rPr lang="en-US" dirty="0"/>
              <a:t>instruction scheduling</a:t>
            </a:r>
          </a:p>
          <a:p>
            <a:pPr lvl="1"/>
            <a:r>
              <a:rPr lang="en-US" dirty="0"/>
              <a:t>reuses on-chip memory.</a:t>
            </a:r>
            <a:endParaRPr lang="en-GB" dirty="0"/>
          </a:p>
        </p:txBody>
      </p:sp>
      <p:pic>
        <p:nvPicPr>
          <p:cNvPr id="8" name="Content Placeholder 7" descr="Graphical user interface, application&#10;&#10;Description automatically generated">
            <a:extLst>
              <a:ext uri="{FF2B5EF4-FFF2-40B4-BE49-F238E27FC236}">
                <a16:creationId xmlns:a16="http://schemas.microsoft.com/office/drawing/2014/main" id="{740C3BF5-8BBA-4D5D-BE88-29791B760961}"/>
              </a:ext>
            </a:extLst>
          </p:cNvPr>
          <p:cNvPicPr>
            <a:picLocks noGrp="1" noChangeAspect="1"/>
          </p:cNvPicPr>
          <p:nvPr>
            <p:ph sz="half" idx="2"/>
          </p:nvPr>
        </p:nvPicPr>
        <p:blipFill>
          <a:blip r:embed="rId2"/>
          <a:stretch>
            <a:fillRect/>
          </a:stretch>
        </p:blipFill>
        <p:spPr>
          <a:xfrm>
            <a:off x="6348412" y="2877344"/>
            <a:ext cx="4829175" cy="2247900"/>
          </a:xfrm>
        </p:spPr>
      </p:pic>
      <p:sp>
        <p:nvSpPr>
          <p:cNvPr id="5" name="Footer Placeholder 4">
            <a:extLst>
              <a:ext uri="{FF2B5EF4-FFF2-40B4-BE49-F238E27FC236}">
                <a16:creationId xmlns:a16="http://schemas.microsoft.com/office/drawing/2014/main" id="{3B504D9F-A1AE-4138-88D4-69DC6F783A64}"/>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FEDFDD4E-3DDD-454C-A851-E493611721AD}"/>
              </a:ext>
            </a:extLst>
          </p:cNvPr>
          <p:cNvSpPr>
            <a:spLocks noGrp="1"/>
          </p:cNvSpPr>
          <p:nvPr>
            <p:ph type="sldNum" sz="quarter" idx="12"/>
          </p:nvPr>
        </p:nvSpPr>
        <p:spPr/>
        <p:txBody>
          <a:bodyPr/>
          <a:lstStyle/>
          <a:p>
            <a:fld id="{A107BBF5-AD54-425D-84C9-A11575229E1A}" type="slidenum">
              <a:rPr lang="en-US" smtClean="0"/>
              <a:t>57</a:t>
            </a:fld>
            <a:endParaRPr lang="en-US"/>
          </a:p>
        </p:txBody>
      </p:sp>
    </p:spTree>
    <p:extLst>
      <p:ext uri="{BB962C8B-B14F-4D97-AF65-F5344CB8AC3E}">
        <p14:creationId xmlns:p14="http://schemas.microsoft.com/office/powerpoint/2010/main" val="258268683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DBA06-1F67-4B56-9434-5B3A878A0468}"/>
              </a:ext>
            </a:extLst>
          </p:cNvPr>
          <p:cNvSpPr>
            <a:spLocks noGrp="1"/>
          </p:cNvSpPr>
          <p:nvPr>
            <p:ph type="title"/>
          </p:nvPr>
        </p:nvSpPr>
        <p:spPr/>
        <p:txBody>
          <a:bodyPr/>
          <a:lstStyle/>
          <a:p>
            <a:r>
              <a:rPr lang="en-US" dirty="0"/>
              <a:t>Putting it all Together </a:t>
            </a:r>
            <a:endParaRPr lang="en-GB" dirty="0"/>
          </a:p>
        </p:txBody>
      </p:sp>
      <p:pic>
        <p:nvPicPr>
          <p:cNvPr id="8" name="Content Placeholder 7" descr="Diagram&#10;&#10;Description automatically generated">
            <a:extLst>
              <a:ext uri="{FF2B5EF4-FFF2-40B4-BE49-F238E27FC236}">
                <a16:creationId xmlns:a16="http://schemas.microsoft.com/office/drawing/2014/main" id="{4EE8A1F2-0C2D-4D55-8DD1-2C5342B6DAD5}"/>
              </a:ext>
            </a:extLst>
          </p:cNvPr>
          <p:cNvPicPr>
            <a:picLocks noGrp="1" noChangeAspect="1"/>
          </p:cNvPicPr>
          <p:nvPr>
            <p:ph sz="half" idx="2"/>
          </p:nvPr>
        </p:nvPicPr>
        <p:blipFill>
          <a:blip r:embed="rId2"/>
          <a:stretch>
            <a:fillRect/>
          </a:stretch>
        </p:blipFill>
        <p:spPr>
          <a:xfrm>
            <a:off x="1965960" y="1786482"/>
            <a:ext cx="7741784" cy="3978592"/>
          </a:xfrm>
        </p:spPr>
      </p:pic>
      <p:sp>
        <p:nvSpPr>
          <p:cNvPr id="5" name="Footer Placeholder 4">
            <a:extLst>
              <a:ext uri="{FF2B5EF4-FFF2-40B4-BE49-F238E27FC236}">
                <a16:creationId xmlns:a16="http://schemas.microsoft.com/office/drawing/2014/main" id="{45755481-B31D-495A-843E-736A9E326807}"/>
              </a:ext>
            </a:extLst>
          </p:cNvPr>
          <p:cNvSpPr>
            <a:spLocks noGrp="1"/>
          </p:cNvSpPr>
          <p:nvPr>
            <p:ph type="ftr" sz="quarter" idx="11"/>
          </p:nvPr>
        </p:nvSpPr>
        <p:spPr/>
        <p:txBody>
          <a:bodyPr/>
          <a:lstStyle/>
          <a:p>
            <a:r>
              <a:rPr lang="en-US"/>
              <a:t>© Adiuvo Engineering and Training, Ltd. 2021</a:t>
            </a:r>
          </a:p>
          <a:p>
            <a:r>
              <a:rPr lang="en-US" sz="1050"/>
              <a:t>with 6d7 Technologies LLC</a:t>
            </a:r>
            <a:r>
              <a:rPr lang="en-US"/>
              <a:t>.</a:t>
            </a:r>
            <a:endParaRPr lang="en-US" dirty="0"/>
          </a:p>
        </p:txBody>
      </p:sp>
      <p:sp>
        <p:nvSpPr>
          <p:cNvPr id="6" name="Slide Number Placeholder 5">
            <a:extLst>
              <a:ext uri="{FF2B5EF4-FFF2-40B4-BE49-F238E27FC236}">
                <a16:creationId xmlns:a16="http://schemas.microsoft.com/office/drawing/2014/main" id="{27721891-1935-4316-91C5-54CDE50071B0}"/>
              </a:ext>
            </a:extLst>
          </p:cNvPr>
          <p:cNvSpPr>
            <a:spLocks noGrp="1"/>
          </p:cNvSpPr>
          <p:nvPr>
            <p:ph type="sldNum" sz="quarter" idx="12"/>
          </p:nvPr>
        </p:nvSpPr>
        <p:spPr/>
        <p:txBody>
          <a:bodyPr/>
          <a:lstStyle/>
          <a:p>
            <a:fld id="{A107BBF5-AD54-425D-84C9-A11575229E1A}" type="slidenum">
              <a:rPr lang="en-US" smtClean="0"/>
              <a:t>58</a:t>
            </a:fld>
            <a:endParaRPr lang="en-US"/>
          </a:p>
        </p:txBody>
      </p:sp>
    </p:spTree>
    <p:extLst>
      <p:ext uri="{BB962C8B-B14F-4D97-AF65-F5344CB8AC3E}">
        <p14:creationId xmlns:p14="http://schemas.microsoft.com/office/powerpoint/2010/main" val="9809119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ogo&#10;&#10;Description automatically generated">
            <a:extLst>
              <a:ext uri="{FF2B5EF4-FFF2-40B4-BE49-F238E27FC236}">
                <a16:creationId xmlns:a16="http://schemas.microsoft.com/office/drawing/2014/main" id="{D509C545-DAD3-4602-A2B4-919DF10FA1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0138" y="1191542"/>
            <a:ext cx="6831724" cy="1766268"/>
          </a:xfrm>
          <a:prstGeom prst="rect">
            <a:avLst/>
          </a:prstGeom>
        </p:spPr>
      </p:pic>
      <p:sp>
        <p:nvSpPr>
          <p:cNvPr id="4" name="TextBox 3">
            <a:extLst>
              <a:ext uri="{FF2B5EF4-FFF2-40B4-BE49-F238E27FC236}">
                <a16:creationId xmlns:a16="http://schemas.microsoft.com/office/drawing/2014/main" id="{8782641B-FB2B-4059-9D2A-DF5C7952FE3C}"/>
              </a:ext>
            </a:extLst>
          </p:cNvPr>
          <p:cNvSpPr txBox="1"/>
          <p:nvPr/>
        </p:nvSpPr>
        <p:spPr>
          <a:xfrm>
            <a:off x="2680138" y="2957810"/>
            <a:ext cx="6745184" cy="369332"/>
          </a:xfrm>
          <a:prstGeom prst="rect">
            <a:avLst/>
          </a:prstGeom>
          <a:noFill/>
        </p:spPr>
        <p:txBody>
          <a:bodyPr wrap="square" rtlCol="0">
            <a:spAutoFit/>
          </a:bodyPr>
          <a:lstStyle/>
          <a:p>
            <a:pPr algn="ctr"/>
            <a:r>
              <a:rPr lang="en-US" dirty="0">
                <a:solidFill>
                  <a:schemeClr val="bg1"/>
                </a:solidFill>
              </a:rPr>
              <a:t>www.adiuvoengineering.com</a:t>
            </a:r>
          </a:p>
        </p:txBody>
      </p:sp>
      <p:sp>
        <p:nvSpPr>
          <p:cNvPr id="6" name="TextBox 5">
            <a:extLst>
              <a:ext uri="{FF2B5EF4-FFF2-40B4-BE49-F238E27FC236}">
                <a16:creationId xmlns:a16="http://schemas.microsoft.com/office/drawing/2014/main" id="{36257C82-0F36-4E01-AD36-6505423F684D}"/>
              </a:ext>
            </a:extLst>
          </p:cNvPr>
          <p:cNvSpPr txBox="1"/>
          <p:nvPr/>
        </p:nvSpPr>
        <p:spPr>
          <a:xfrm>
            <a:off x="2723408" y="5666458"/>
            <a:ext cx="6745184" cy="369332"/>
          </a:xfrm>
          <a:prstGeom prst="rect">
            <a:avLst/>
          </a:prstGeom>
          <a:noFill/>
        </p:spPr>
        <p:txBody>
          <a:bodyPr wrap="square" rtlCol="0">
            <a:spAutoFit/>
          </a:bodyPr>
          <a:lstStyle/>
          <a:p>
            <a:pPr algn="ctr"/>
            <a:r>
              <a:rPr lang="en-US" dirty="0">
                <a:solidFill>
                  <a:schemeClr val="bg1"/>
                </a:solidFill>
              </a:rPr>
              <a:t>adam@adiuvoengineering.com</a:t>
            </a:r>
          </a:p>
        </p:txBody>
      </p:sp>
      <p:pic>
        <p:nvPicPr>
          <p:cNvPr id="8" name="Picture 7" descr="A person wearing glasses and smiling at the camera&#10;&#10;Description automatically generated">
            <a:extLst>
              <a:ext uri="{FF2B5EF4-FFF2-40B4-BE49-F238E27FC236}">
                <a16:creationId xmlns:a16="http://schemas.microsoft.com/office/drawing/2014/main" id="{D149D25A-4326-4F99-9FDF-D829C735F337}"/>
              </a:ext>
            </a:extLst>
          </p:cNvPr>
          <p:cNvPicPr>
            <a:picLocks noChangeAspect="1"/>
          </p:cNvPicPr>
          <p:nvPr/>
        </p:nvPicPr>
        <p:blipFill rotWithShape="1">
          <a:blip r:embed="rId3">
            <a:extLst>
              <a:ext uri="{28A0092B-C50C-407E-A947-70E740481C1C}">
                <a14:useLocalDpi xmlns:a14="http://schemas.microsoft.com/office/drawing/2010/main" val="0"/>
              </a:ext>
            </a:extLst>
          </a:blip>
          <a:srcRect t="9327" b="9327"/>
          <a:stretch/>
        </p:blipFill>
        <p:spPr>
          <a:xfrm>
            <a:off x="5207233" y="3739641"/>
            <a:ext cx="1777533" cy="1777533"/>
          </a:xfrm>
          <a:prstGeom prst="flowChartConnector">
            <a:avLst/>
          </a:prstGeom>
        </p:spPr>
      </p:pic>
    </p:spTree>
    <p:extLst>
      <p:ext uri="{BB962C8B-B14F-4D97-AF65-F5344CB8AC3E}">
        <p14:creationId xmlns:p14="http://schemas.microsoft.com/office/powerpoint/2010/main" val="41371944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6A7C9-6F08-438A-A250-66093D9642F0}"/>
              </a:ext>
            </a:extLst>
          </p:cNvPr>
          <p:cNvSpPr>
            <a:spLocks noGrp="1"/>
          </p:cNvSpPr>
          <p:nvPr>
            <p:ph type="title"/>
          </p:nvPr>
        </p:nvSpPr>
        <p:spPr/>
        <p:txBody>
          <a:bodyPr/>
          <a:lstStyle/>
          <a:p>
            <a:r>
              <a:rPr lang="en-US" dirty="0"/>
              <a:t>DSP Elements </a:t>
            </a:r>
            <a:endParaRPr lang="en-GB" dirty="0"/>
          </a:p>
        </p:txBody>
      </p:sp>
      <p:sp>
        <p:nvSpPr>
          <p:cNvPr id="3" name="Content Placeholder 2">
            <a:extLst>
              <a:ext uri="{FF2B5EF4-FFF2-40B4-BE49-F238E27FC236}">
                <a16:creationId xmlns:a16="http://schemas.microsoft.com/office/drawing/2014/main" id="{885EF4E0-E7B7-490A-B635-E0986FAF08FB}"/>
              </a:ext>
            </a:extLst>
          </p:cNvPr>
          <p:cNvSpPr>
            <a:spLocks noGrp="1"/>
          </p:cNvSpPr>
          <p:nvPr>
            <p:ph idx="1"/>
          </p:nvPr>
        </p:nvSpPr>
        <p:spPr>
          <a:xfrm>
            <a:off x="838200" y="1825625"/>
            <a:ext cx="5841274" cy="4351338"/>
          </a:xfrm>
        </p:spPr>
        <p:txBody>
          <a:bodyPr>
            <a:normAutofit fontScale="92500"/>
          </a:bodyPr>
          <a:lstStyle/>
          <a:p>
            <a:r>
              <a:rPr lang="en-US" dirty="0"/>
              <a:t>Implementing math directly in logic is costly </a:t>
            </a:r>
          </a:p>
          <a:p>
            <a:pPr marL="1028700" lvl="1" indent="-342900">
              <a:buFont typeface="Arial" panose="020B0604020202020204" pitchFamily="34" charset="0"/>
              <a:buChar char="•"/>
            </a:pPr>
            <a:r>
              <a:rPr lang="en-GB" dirty="0"/>
              <a:t>Resources – increased resources </a:t>
            </a:r>
          </a:p>
          <a:p>
            <a:pPr marL="1028700" lvl="1" indent="-342900">
              <a:buFont typeface="Arial" panose="020B0604020202020204" pitchFamily="34" charset="0"/>
              <a:buChar char="•"/>
            </a:pPr>
            <a:r>
              <a:rPr lang="en-GB" dirty="0"/>
              <a:t>Performance – reduced performance</a:t>
            </a:r>
          </a:p>
          <a:p>
            <a:r>
              <a:rPr lang="en-GB" dirty="0"/>
              <a:t>Manufactures to address this include dedicated DSP elements e.g. DSP48 </a:t>
            </a:r>
          </a:p>
          <a:p>
            <a:endParaRPr lang="en-GB" dirty="0"/>
          </a:p>
          <a:p>
            <a:r>
              <a:rPr lang="en-GB" dirty="0"/>
              <a:t>Capable of doing 48 bit Multiply accumulator</a:t>
            </a:r>
          </a:p>
          <a:p>
            <a:pPr marL="342900" indent="-342900">
              <a:buFont typeface="Arial" panose="020B0604020202020204" pitchFamily="34" charset="0"/>
              <a:buChar char="•"/>
            </a:pPr>
            <a:r>
              <a:rPr lang="en-GB" dirty="0"/>
              <a:t>Pre-Adder </a:t>
            </a:r>
          </a:p>
          <a:p>
            <a:pPr marL="342900" indent="-342900">
              <a:buFont typeface="Arial" panose="020B0604020202020204" pitchFamily="34" charset="0"/>
              <a:buChar char="•"/>
            </a:pPr>
            <a:r>
              <a:rPr lang="en-GB" dirty="0"/>
              <a:t>Multiply </a:t>
            </a:r>
          </a:p>
          <a:p>
            <a:pPr marL="342900" indent="-342900">
              <a:buFont typeface="Arial" panose="020B0604020202020204" pitchFamily="34" charset="0"/>
              <a:buChar char="•"/>
            </a:pPr>
            <a:r>
              <a:rPr lang="en-GB" dirty="0"/>
              <a:t>Accumulator </a:t>
            </a:r>
          </a:p>
          <a:p>
            <a:pPr marL="342900" indent="-342900">
              <a:buFont typeface="Arial" panose="020B0604020202020204" pitchFamily="34" charset="0"/>
              <a:buChar char="•"/>
            </a:pPr>
            <a:r>
              <a:rPr lang="en-GB" dirty="0"/>
              <a:t>Can do advance things SIMD – More later!</a:t>
            </a:r>
          </a:p>
        </p:txBody>
      </p:sp>
      <p:sp>
        <p:nvSpPr>
          <p:cNvPr id="4" name="Footer Placeholder 3">
            <a:extLst>
              <a:ext uri="{FF2B5EF4-FFF2-40B4-BE49-F238E27FC236}">
                <a16:creationId xmlns:a16="http://schemas.microsoft.com/office/drawing/2014/main" id="{9F3B338E-0982-487D-911F-B27DF6404A3B}"/>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4D5644E2-FD35-4D79-89F6-E9930EC15408}"/>
              </a:ext>
            </a:extLst>
          </p:cNvPr>
          <p:cNvSpPr>
            <a:spLocks noGrp="1"/>
          </p:cNvSpPr>
          <p:nvPr>
            <p:ph type="sldNum" sz="quarter" idx="4"/>
          </p:nvPr>
        </p:nvSpPr>
        <p:spPr/>
        <p:txBody>
          <a:bodyPr/>
          <a:lstStyle/>
          <a:p>
            <a:fld id="{F2CE8A50-B8D0-457B-A77C-B74D45AE23B6}" type="slidenum">
              <a:rPr lang="en-US" smtClean="0"/>
              <a:pPr/>
              <a:t>6</a:t>
            </a:fld>
            <a:endParaRPr lang="en-US" dirty="0"/>
          </a:p>
        </p:txBody>
      </p:sp>
      <p:pic>
        <p:nvPicPr>
          <p:cNvPr id="7" name="Picture 6">
            <a:extLst>
              <a:ext uri="{FF2B5EF4-FFF2-40B4-BE49-F238E27FC236}">
                <a16:creationId xmlns:a16="http://schemas.microsoft.com/office/drawing/2014/main" id="{D88F5BA0-6CB7-4C7B-9DF5-347D74B65BCE}"/>
              </a:ext>
            </a:extLst>
          </p:cNvPr>
          <p:cNvPicPr>
            <a:picLocks noChangeAspect="1"/>
          </p:cNvPicPr>
          <p:nvPr/>
        </p:nvPicPr>
        <p:blipFill>
          <a:blip r:embed="rId2"/>
          <a:stretch>
            <a:fillRect/>
          </a:stretch>
        </p:blipFill>
        <p:spPr>
          <a:xfrm>
            <a:off x="6725888" y="2945540"/>
            <a:ext cx="4627912" cy="2006857"/>
          </a:xfrm>
          <a:prstGeom prst="rect">
            <a:avLst/>
          </a:prstGeom>
        </p:spPr>
      </p:pic>
    </p:spTree>
    <p:extLst>
      <p:ext uri="{BB962C8B-B14F-4D97-AF65-F5344CB8AC3E}">
        <p14:creationId xmlns:p14="http://schemas.microsoft.com/office/powerpoint/2010/main" val="609524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BDE24-A836-46BF-85C1-715AFD0CB5C4}"/>
              </a:ext>
            </a:extLst>
          </p:cNvPr>
          <p:cNvSpPr>
            <a:spLocks noGrp="1"/>
          </p:cNvSpPr>
          <p:nvPr>
            <p:ph type="title"/>
          </p:nvPr>
        </p:nvSpPr>
        <p:spPr/>
        <p:txBody>
          <a:bodyPr/>
          <a:lstStyle/>
          <a:p>
            <a:r>
              <a:rPr lang="en-US" dirty="0"/>
              <a:t>FPGA Math's </a:t>
            </a:r>
            <a:endParaRPr lang="en-GB" dirty="0"/>
          </a:p>
        </p:txBody>
      </p:sp>
      <p:sp>
        <p:nvSpPr>
          <p:cNvPr id="3" name="Content Placeholder 2">
            <a:extLst>
              <a:ext uri="{FF2B5EF4-FFF2-40B4-BE49-F238E27FC236}">
                <a16:creationId xmlns:a16="http://schemas.microsoft.com/office/drawing/2014/main" id="{0DE52FE7-73E6-49AA-9F4B-7B7528FE3582}"/>
              </a:ext>
            </a:extLst>
          </p:cNvPr>
          <p:cNvSpPr>
            <a:spLocks noGrp="1"/>
          </p:cNvSpPr>
          <p:nvPr>
            <p:ph idx="1"/>
          </p:nvPr>
        </p:nvSpPr>
        <p:spPr/>
        <p:txBody>
          <a:bodyPr/>
          <a:lstStyle/>
          <a:p>
            <a:r>
              <a:rPr lang="en-US" dirty="0"/>
              <a:t>So far, we have looked at Logic &amp; DSP elements, but they all have one thing in common ? </a:t>
            </a:r>
          </a:p>
          <a:p>
            <a:endParaRPr lang="en-US" dirty="0"/>
          </a:p>
          <a:p>
            <a:r>
              <a:rPr lang="en-US" dirty="0"/>
              <a:t>They are all ideal for the implementation of fixed-point solutions. </a:t>
            </a:r>
          </a:p>
          <a:p>
            <a:endParaRPr lang="en-US" dirty="0"/>
          </a:p>
          <a:p>
            <a:r>
              <a:rPr lang="en-US" dirty="0"/>
              <a:t>What is the difference between fixed point and floating-point numbers ?</a:t>
            </a:r>
            <a:endParaRPr lang="en-GB" dirty="0"/>
          </a:p>
        </p:txBody>
      </p:sp>
      <p:sp>
        <p:nvSpPr>
          <p:cNvPr id="4" name="Footer Placeholder 3">
            <a:extLst>
              <a:ext uri="{FF2B5EF4-FFF2-40B4-BE49-F238E27FC236}">
                <a16:creationId xmlns:a16="http://schemas.microsoft.com/office/drawing/2014/main" id="{2F4A2330-4E3E-4736-AEC4-693DC212EDD9}"/>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5A35E145-0900-42D6-9122-A4D835307B23}"/>
              </a:ext>
            </a:extLst>
          </p:cNvPr>
          <p:cNvSpPr>
            <a:spLocks noGrp="1"/>
          </p:cNvSpPr>
          <p:nvPr>
            <p:ph type="sldNum" sz="quarter" idx="4"/>
          </p:nvPr>
        </p:nvSpPr>
        <p:spPr/>
        <p:txBody>
          <a:bodyPr/>
          <a:lstStyle/>
          <a:p>
            <a:fld id="{F2CE8A50-B8D0-457B-A77C-B74D45AE23B6}" type="slidenum">
              <a:rPr lang="en-US" smtClean="0"/>
              <a:pPr/>
              <a:t>7</a:t>
            </a:fld>
            <a:endParaRPr lang="en-US" dirty="0"/>
          </a:p>
        </p:txBody>
      </p:sp>
    </p:spTree>
    <p:extLst>
      <p:ext uri="{BB962C8B-B14F-4D97-AF65-F5344CB8AC3E}">
        <p14:creationId xmlns:p14="http://schemas.microsoft.com/office/powerpoint/2010/main" val="3183819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C51DC-120D-4A37-8EE4-F459BF8839CD}"/>
              </a:ext>
            </a:extLst>
          </p:cNvPr>
          <p:cNvSpPr>
            <a:spLocks noGrp="1"/>
          </p:cNvSpPr>
          <p:nvPr>
            <p:ph type="title"/>
          </p:nvPr>
        </p:nvSpPr>
        <p:spPr/>
        <p:txBody>
          <a:bodyPr/>
          <a:lstStyle/>
          <a:p>
            <a:r>
              <a:rPr lang="en-US" dirty="0"/>
              <a:t>Fixed Point Number </a:t>
            </a:r>
            <a:endParaRPr lang="en-GB" dirty="0"/>
          </a:p>
        </p:txBody>
      </p:sp>
      <p:sp>
        <p:nvSpPr>
          <p:cNvPr id="3" name="Content Placeholder 2">
            <a:extLst>
              <a:ext uri="{FF2B5EF4-FFF2-40B4-BE49-F238E27FC236}">
                <a16:creationId xmlns:a16="http://schemas.microsoft.com/office/drawing/2014/main" id="{79EABEBD-2FD7-472F-A1B7-CDD16BE91546}"/>
              </a:ext>
            </a:extLst>
          </p:cNvPr>
          <p:cNvSpPr>
            <a:spLocks noGrp="1"/>
          </p:cNvSpPr>
          <p:nvPr>
            <p:ph idx="1"/>
          </p:nvPr>
        </p:nvSpPr>
        <p:spPr>
          <a:xfrm>
            <a:off x="838200" y="1825625"/>
            <a:ext cx="10515600" cy="2868295"/>
          </a:xfrm>
        </p:spPr>
        <p:txBody>
          <a:bodyPr>
            <a:normAutofit fontScale="77500" lnSpcReduction="20000"/>
          </a:bodyPr>
          <a:lstStyle/>
          <a:p>
            <a:r>
              <a:rPr lang="en-US" dirty="0"/>
              <a:t>Fixed-point representation maintains the decimal point within a fixed position allowing for straight forward arithmetic operations. </a:t>
            </a:r>
          </a:p>
          <a:p>
            <a:endParaRPr lang="en-US" dirty="0"/>
          </a:p>
          <a:p>
            <a:r>
              <a:rPr lang="en-US" dirty="0"/>
              <a:t>The major drawback of fixed-point representation is that to represent larger numbers or to achieve a more accurate result with fractional numbers, a larger number of bits are required. </a:t>
            </a:r>
          </a:p>
          <a:p>
            <a:endParaRPr lang="en-US" dirty="0"/>
          </a:p>
          <a:p>
            <a:r>
              <a:rPr lang="en-US" dirty="0"/>
              <a:t>A fixed-point number consists of two parts called the integer and fractional parts.</a:t>
            </a:r>
          </a:p>
          <a:p>
            <a:endParaRPr lang="en-GB" dirty="0"/>
          </a:p>
          <a:p>
            <a:r>
              <a:rPr lang="en-GB" dirty="0"/>
              <a:t>But in programmable logic Fixed Point Maths can be very fast </a:t>
            </a:r>
            <a:endParaRPr lang="en-US" dirty="0"/>
          </a:p>
        </p:txBody>
      </p:sp>
      <p:sp>
        <p:nvSpPr>
          <p:cNvPr id="4" name="Footer Placeholder 3">
            <a:extLst>
              <a:ext uri="{FF2B5EF4-FFF2-40B4-BE49-F238E27FC236}">
                <a16:creationId xmlns:a16="http://schemas.microsoft.com/office/drawing/2014/main" id="{2D028E99-9F71-47F3-AE32-6175A71FD7B4}"/>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7DC4C47F-4A9E-4D04-8F14-99E31A6DF7F8}"/>
              </a:ext>
            </a:extLst>
          </p:cNvPr>
          <p:cNvSpPr>
            <a:spLocks noGrp="1"/>
          </p:cNvSpPr>
          <p:nvPr>
            <p:ph type="sldNum" sz="quarter" idx="4"/>
          </p:nvPr>
        </p:nvSpPr>
        <p:spPr/>
        <p:txBody>
          <a:bodyPr/>
          <a:lstStyle/>
          <a:p>
            <a:fld id="{F2CE8A50-B8D0-457B-A77C-B74D45AE23B6}" type="slidenum">
              <a:rPr lang="en-US" smtClean="0"/>
              <a:pPr/>
              <a:t>8</a:t>
            </a:fld>
            <a:endParaRPr lang="en-US" dirty="0"/>
          </a:p>
        </p:txBody>
      </p:sp>
      <p:pic>
        <p:nvPicPr>
          <p:cNvPr id="6" name="Content Placeholder 5">
            <a:extLst>
              <a:ext uri="{FF2B5EF4-FFF2-40B4-BE49-F238E27FC236}">
                <a16:creationId xmlns:a16="http://schemas.microsoft.com/office/drawing/2014/main" id="{036D4F30-CA6A-45DB-ADE6-5F22F72C01EF}"/>
              </a:ext>
            </a:extLst>
          </p:cNvPr>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93920"/>
            <a:ext cx="10515600" cy="661757"/>
          </a:xfrm>
          <a:prstGeom prst="rect">
            <a:avLst/>
          </a:prstGeom>
          <a:noFill/>
          <a:ln>
            <a:noFill/>
          </a:ln>
        </p:spPr>
      </p:pic>
    </p:spTree>
    <p:extLst>
      <p:ext uri="{BB962C8B-B14F-4D97-AF65-F5344CB8AC3E}">
        <p14:creationId xmlns:p14="http://schemas.microsoft.com/office/powerpoint/2010/main" val="910300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DBEA4-6B7E-4159-9A7E-D0BD7FED8E0A}"/>
              </a:ext>
            </a:extLst>
          </p:cNvPr>
          <p:cNvSpPr>
            <a:spLocks noGrp="1"/>
          </p:cNvSpPr>
          <p:nvPr>
            <p:ph type="title"/>
          </p:nvPr>
        </p:nvSpPr>
        <p:spPr/>
        <p:txBody>
          <a:bodyPr/>
          <a:lstStyle/>
          <a:p>
            <a:r>
              <a:rPr lang="en-US" dirty="0"/>
              <a:t>Floating Point Number </a:t>
            </a:r>
            <a:endParaRPr lang="en-GB" dirty="0"/>
          </a:p>
        </p:txBody>
      </p:sp>
      <p:sp>
        <p:nvSpPr>
          <p:cNvPr id="3" name="Content Placeholder 2">
            <a:extLst>
              <a:ext uri="{FF2B5EF4-FFF2-40B4-BE49-F238E27FC236}">
                <a16:creationId xmlns:a16="http://schemas.microsoft.com/office/drawing/2014/main" id="{8E71EB55-FBDF-44C8-B189-33CA311B388C}"/>
              </a:ext>
            </a:extLst>
          </p:cNvPr>
          <p:cNvSpPr>
            <a:spLocks noGrp="1"/>
          </p:cNvSpPr>
          <p:nvPr>
            <p:ph idx="1"/>
          </p:nvPr>
        </p:nvSpPr>
        <p:spPr>
          <a:xfrm>
            <a:off x="838200" y="1825625"/>
            <a:ext cx="4900749" cy="4351338"/>
          </a:xfrm>
        </p:spPr>
        <p:txBody>
          <a:bodyPr/>
          <a:lstStyle/>
          <a:p>
            <a:r>
              <a:rPr lang="en-US" dirty="0"/>
              <a:t>Floating point representation allows the decimal point to float to different places within the number depending upon the magnitude.</a:t>
            </a:r>
          </a:p>
          <a:p>
            <a:endParaRPr lang="en-US" dirty="0"/>
          </a:p>
          <a:p>
            <a:r>
              <a:rPr lang="en-US" dirty="0"/>
              <a:t>The floating-point number is standardized by an IEEE / ANSI Standard 754-1985 the basic IEEE floating point number</a:t>
            </a:r>
            <a:endParaRPr lang="en-GB" dirty="0"/>
          </a:p>
        </p:txBody>
      </p:sp>
      <p:sp>
        <p:nvSpPr>
          <p:cNvPr id="4" name="Footer Placeholder 3">
            <a:extLst>
              <a:ext uri="{FF2B5EF4-FFF2-40B4-BE49-F238E27FC236}">
                <a16:creationId xmlns:a16="http://schemas.microsoft.com/office/drawing/2014/main" id="{976F9916-30FD-4B98-A819-E96020E3617D}"/>
              </a:ext>
            </a:extLst>
          </p:cNvPr>
          <p:cNvSpPr>
            <a:spLocks noGrp="1"/>
          </p:cNvSpPr>
          <p:nvPr>
            <p:ph type="ftr" sz="quarter" idx="11"/>
          </p:nvPr>
        </p:nvSpPr>
        <p:spPr/>
        <p:txBody>
          <a:bodyPr/>
          <a:lstStyle/>
          <a:p>
            <a:r>
              <a:rPr lang="en-US"/>
              <a:t>© Adiuvo Engineering and Training, Ltd. 2020</a:t>
            </a:r>
            <a:endParaRPr lang="en-US" dirty="0"/>
          </a:p>
        </p:txBody>
      </p:sp>
      <p:sp>
        <p:nvSpPr>
          <p:cNvPr id="5" name="Slide Number Placeholder 4">
            <a:extLst>
              <a:ext uri="{FF2B5EF4-FFF2-40B4-BE49-F238E27FC236}">
                <a16:creationId xmlns:a16="http://schemas.microsoft.com/office/drawing/2014/main" id="{DF10D22A-3362-4C13-87C8-998C79A8D895}"/>
              </a:ext>
            </a:extLst>
          </p:cNvPr>
          <p:cNvSpPr>
            <a:spLocks noGrp="1"/>
          </p:cNvSpPr>
          <p:nvPr>
            <p:ph type="sldNum" sz="quarter" idx="4"/>
          </p:nvPr>
        </p:nvSpPr>
        <p:spPr/>
        <p:txBody>
          <a:bodyPr/>
          <a:lstStyle/>
          <a:p>
            <a:fld id="{F2CE8A50-B8D0-457B-A77C-B74D45AE23B6}" type="slidenum">
              <a:rPr lang="en-US" smtClean="0"/>
              <a:pPr/>
              <a:t>9</a:t>
            </a:fld>
            <a:endParaRPr lang="en-US" dirty="0"/>
          </a:p>
        </p:txBody>
      </p:sp>
      <p:pic>
        <p:nvPicPr>
          <p:cNvPr id="6" name="Picture 2">
            <a:extLst>
              <a:ext uri="{FF2B5EF4-FFF2-40B4-BE49-F238E27FC236}">
                <a16:creationId xmlns:a16="http://schemas.microsoft.com/office/drawing/2014/main" id="{7EEEF494-6269-4B8E-BC7B-7DF970FD93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05158" y="1525225"/>
            <a:ext cx="574864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1300356"/>
      </p:ext>
    </p:extLst>
  </p:cSld>
  <p:clrMapOvr>
    <a:masterClrMapping/>
  </p:clrMapOvr>
</p:sld>
</file>

<file path=ppt/theme/theme1.xml><?xml version="1.0" encoding="utf-8"?>
<a:theme xmlns:a="http://schemas.openxmlformats.org/drawingml/2006/main" name="Office Theme">
  <a:themeElements>
    <a:clrScheme name="Custom 1">
      <a:dk1>
        <a:srgbClr val="0568A6"/>
      </a:dk1>
      <a:lt1>
        <a:srgbClr val="FFFFFF"/>
      </a:lt1>
      <a:dk2>
        <a:srgbClr val="0678BF"/>
      </a:dk2>
      <a:lt2>
        <a:srgbClr val="E8E8E8"/>
      </a:lt2>
      <a:accent1>
        <a:srgbClr val="0568A6"/>
      </a:accent1>
      <a:accent2>
        <a:srgbClr val="0678BF"/>
      </a:accent2>
      <a:accent3>
        <a:srgbClr val="079DD9"/>
      </a:accent3>
      <a:accent4>
        <a:srgbClr val="8C8C8C"/>
      </a:accent4>
      <a:accent5>
        <a:srgbClr val="E8E8E8"/>
      </a:accent5>
      <a:accent6>
        <a:srgbClr val="FF9900"/>
      </a:accent6>
      <a:hlink>
        <a:srgbClr val="FF9900"/>
      </a:hlink>
      <a:folHlink>
        <a:srgbClr val="FF9900"/>
      </a:folHlink>
    </a:clrScheme>
    <a:fontScheme name="Custom 1">
      <a:majorFont>
        <a:latin typeface="Open Sans Semibold"/>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iuvo Engineering Powerpoint Template" id="{81B758A5-C145-455B-936E-12233C2F9313}" vid="{C58B9158-774E-4681-BD27-1A00DD50C0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Adiuvo Engineering Powerpoint Template</Template>
  <TotalTime>375</TotalTime>
  <Words>3005</Words>
  <Application>Microsoft Office PowerPoint</Application>
  <PresentationFormat>Widescreen</PresentationFormat>
  <Paragraphs>474</Paragraphs>
  <Slides>59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59</vt:i4>
      </vt:variant>
    </vt:vector>
  </HeadingPairs>
  <TitlesOfParts>
    <vt:vector size="65" baseType="lpstr">
      <vt:lpstr>Arial</vt:lpstr>
      <vt:lpstr>Calibri</vt:lpstr>
      <vt:lpstr>Cambria Math</vt:lpstr>
      <vt:lpstr>Open Sans Semibold</vt:lpstr>
      <vt:lpstr>Roboto</vt:lpstr>
      <vt:lpstr>Office Theme</vt:lpstr>
      <vt:lpstr>Session Four </vt:lpstr>
      <vt:lpstr>How do FPGA do Math? </vt:lpstr>
      <vt:lpstr>Why do we need to do math in FPGA </vt:lpstr>
      <vt:lpstr>Example applications</vt:lpstr>
      <vt:lpstr>FPGA Architecture </vt:lpstr>
      <vt:lpstr>DSP Elements </vt:lpstr>
      <vt:lpstr>FPGA Math's </vt:lpstr>
      <vt:lpstr>Fixed Point Number </vt:lpstr>
      <vt:lpstr>Floating Point Number </vt:lpstr>
      <vt:lpstr>Why Fixed Point </vt:lpstr>
      <vt:lpstr>Number schemes </vt:lpstr>
      <vt:lpstr>Twos Compliment</vt:lpstr>
      <vt:lpstr>Fixed Point</vt:lpstr>
      <vt:lpstr>Fixed Point </vt:lpstr>
      <vt:lpstr>Fixed Point </vt:lpstr>
      <vt:lpstr>Fixed Point Rules </vt:lpstr>
      <vt:lpstr>Fixed Point Result Sizes </vt:lpstr>
      <vt:lpstr>Implementing in VHDL </vt:lpstr>
      <vt:lpstr>Fixed Package </vt:lpstr>
      <vt:lpstr>What about more complex math</vt:lpstr>
      <vt:lpstr>CORDIC Algorithm</vt:lpstr>
      <vt:lpstr>CORDIC Algorithm </vt:lpstr>
      <vt:lpstr>More Complex Algorithm</vt:lpstr>
      <vt:lpstr>More Complex Algorithm </vt:lpstr>
      <vt:lpstr>Polynomial Approximation </vt:lpstr>
      <vt:lpstr>Polynomial Approximation </vt:lpstr>
      <vt:lpstr>What about signal processing </vt:lpstr>
      <vt:lpstr>FIR Filter</vt:lpstr>
      <vt:lpstr>FIR Filter</vt:lpstr>
      <vt:lpstr>FIR Filter</vt:lpstr>
      <vt:lpstr>FIR Filter </vt:lpstr>
      <vt:lpstr>What is PYNQ – Introduction to PYNQ framework  </vt:lpstr>
      <vt:lpstr>What is PYNQ? </vt:lpstr>
      <vt:lpstr>Why should I learn PYNQ ? </vt:lpstr>
      <vt:lpstr>Why should I learn PYNQ ?</vt:lpstr>
      <vt:lpstr>PYNQ Framework: interfacing Python with Xilinx SoC</vt:lpstr>
      <vt:lpstr>PYNQ Components </vt:lpstr>
      <vt:lpstr>PYNQ Architecture </vt:lpstr>
      <vt:lpstr>Working with the PL</vt:lpstr>
      <vt:lpstr>Available PYNQ boards</vt:lpstr>
      <vt:lpstr>Overlays </vt:lpstr>
      <vt:lpstr>PYNQ Libraries</vt:lpstr>
      <vt:lpstr>PYNQ In Industry </vt:lpstr>
      <vt:lpstr>PowerPoint Presentation</vt:lpstr>
      <vt:lpstr>Vitis AI Development Environment</vt:lpstr>
      <vt:lpstr>Deep Learning Processing Unit </vt:lpstr>
      <vt:lpstr>DPU Development flow</vt:lpstr>
      <vt:lpstr>Example Application</vt:lpstr>
      <vt:lpstr>Clocking the DPU</vt:lpstr>
      <vt:lpstr>DPU is configurable </vt:lpstr>
      <vt:lpstr>Performance Optimisation </vt:lpstr>
      <vt:lpstr>Resource Optimization</vt:lpstr>
      <vt:lpstr>Model Zoo</vt:lpstr>
      <vt:lpstr>Model Zoo</vt:lpstr>
      <vt:lpstr>Vitis AI Optimizer</vt:lpstr>
      <vt:lpstr>Vitis AI Quantizer</vt:lpstr>
      <vt:lpstr>Vitis AI Compiler</vt:lpstr>
      <vt:lpstr>Putting it all Together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adam taylor</dc:creator>
  <cp:lastModifiedBy>adam taylor</cp:lastModifiedBy>
  <cp:revision>22</cp:revision>
  <dcterms:created xsi:type="dcterms:W3CDTF">2021-07-28T11:09:03Z</dcterms:created>
  <dcterms:modified xsi:type="dcterms:W3CDTF">2022-01-28T09:29:44Z</dcterms:modified>
</cp:coreProperties>
</file>

<file path=docProps/thumbnail.jpeg>
</file>